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p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52"/>
  </p:notesMasterIdLst>
  <p:handoutMasterIdLst>
    <p:handoutMasterId r:id="rId53"/>
  </p:handoutMasterIdLst>
  <p:sldIdLst>
    <p:sldId id="298" r:id="rId4"/>
    <p:sldId id="405" r:id="rId5"/>
    <p:sldId id="408" r:id="rId6"/>
    <p:sldId id="441" r:id="rId7"/>
    <p:sldId id="343" r:id="rId8"/>
    <p:sldId id="291" r:id="rId9"/>
    <p:sldId id="437" r:id="rId10"/>
    <p:sldId id="438" r:id="rId11"/>
    <p:sldId id="350" r:id="rId12"/>
    <p:sldId id="349" r:id="rId13"/>
    <p:sldId id="352" r:id="rId14"/>
    <p:sldId id="439" r:id="rId15"/>
    <p:sldId id="445" r:id="rId16"/>
    <p:sldId id="446" r:id="rId17"/>
    <p:sldId id="447" r:id="rId18"/>
    <p:sldId id="448" r:id="rId19"/>
    <p:sldId id="444" r:id="rId20"/>
    <p:sldId id="406" r:id="rId21"/>
    <p:sldId id="409" r:id="rId22"/>
    <p:sldId id="410" r:id="rId23"/>
    <p:sldId id="411" r:id="rId24"/>
    <p:sldId id="412" r:id="rId25"/>
    <p:sldId id="414" r:id="rId26"/>
    <p:sldId id="415" r:id="rId27"/>
    <p:sldId id="416" r:id="rId28"/>
    <p:sldId id="418" r:id="rId29"/>
    <p:sldId id="440" r:id="rId30"/>
    <p:sldId id="413" r:id="rId31"/>
    <p:sldId id="417" r:id="rId32"/>
    <p:sldId id="419" r:id="rId33"/>
    <p:sldId id="420" r:id="rId34"/>
    <p:sldId id="421" r:id="rId35"/>
    <p:sldId id="422" r:id="rId36"/>
    <p:sldId id="423" r:id="rId37"/>
    <p:sldId id="424" r:id="rId38"/>
    <p:sldId id="425" r:id="rId39"/>
    <p:sldId id="426" r:id="rId40"/>
    <p:sldId id="428" r:id="rId41"/>
    <p:sldId id="430" r:id="rId42"/>
    <p:sldId id="431" r:id="rId43"/>
    <p:sldId id="432" r:id="rId44"/>
    <p:sldId id="433" r:id="rId45"/>
    <p:sldId id="434" r:id="rId46"/>
    <p:sldId id="435" r:id="rId47"/>
    <p:sldId id="443" r:id="rId48"/>
    <p:sldId id="436" r:id="rId49"/>
    <p:sldId id="449" r:id="rId50"/>
    <p:sldId id="299" r:id="rId51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F3EF6C-F5E2-440F-8CF9-CD61D7C670B0}">
          <p14:sldIdLst>
            <p14:sldId id="298"/>
            <p14:sldId id="405"/>
            <p14:sldId id="408"/>
            <p14:sldId id="441"/>
            <p14:sldId id="343"/>
            <p14:sldId id="291"/>
          </p14:sldIdLst>
        </p14:section>
        <p14:section name="Deep Learning Application" id="{8EB9715D-6F19-49E4-A09A-6549D5D6C968}">
          <p14:sldIdLst>
            <p14:sldId id="437"/>
            <p14:sldId id="438"/>
            <p14:sldId id="350"/>
            <p14:sldId id="349"/>
            <p14:sldId id="352"/>
            <p14:sldId id="439"/>
            <p14:sldId id="445"/>
            <p14:sldId id="446"/>
            <p14:sldId id="447"/>
            <p14:sldId id="448"/>
          </p14:sldIdLst>
        </p14:section>
        <p14:section name="Review" id="{39AE2ABC-27FC-43BF-9C2C-409354FD3C70}">
          <p14:sldIdLst>
            <p14:sldId id="444"/>
            <p14:sldId id="406"/>
            <p14:sldId id="409"/>
            <p14:sldId id="410"/>
            <p14:sldId id="411"/>
            <p14:sldId id="412"/>
            <p14:sldId id="414"/>
            <p14:sldId id="415"/>
            <p14:sldId id="416"/>
            <p14:sldId id="418"/>
            <p14:sldId id="440"/>
            <p14:sldId id="413"/>
            <p14:sldId id="417"/>
            <p14:sldId id="419"/>
          </p14:sldIdLst>
        </p14:section>
        <p14:section name="Permasalahan JST" id="{E2E32D4D-3E96-45EA-BB8E-CFBBA9143F89}">
          <p14:sldIdLst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Hadirnya DL" id="{03CC1788-C16C-494C-8837-277ADB998893}">
          <p14:sldIdLst>
            <p14:sldId id="426"/>
            <p14:sldId id="428"/>
            <p14:sldId id="430"/>
            <p14:sldId id="431"/>
            <p14:sldId id="432"/>
            <p14:sldId id="433"/>
            <p14:sldId id="434"/>
            <p14:sldId id="435"/>
            <p14:sldId id="443"/>
            <p14:sldId id="436"/>
            <p14:sldId id="449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082E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4503" autoAdjust="0"/>
  </p:normalViewPr>
  <p:slideViewPr>
    <p:cSldViewPr snapToGrid="0">
      <p:cViewPr>
        <p:scale>
          <a:sx n="100" d="100"/>
          <a:sy n="100" d="100"/>
        </p:scale>
        <p:origin x="924" y="17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Classfication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4D-4A04-91FA-C3329DB7A789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44D-4A04-91FA-C3329DB7A789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44D-4A04-91FA-C3329DB7A789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44D-4A04-91FA-C3329DB7A789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44D-4A04-91FA-C3329DB7A789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5">
                      <a:tint val="50000"/>
                      <a:satMod val="300000"/>
                    </a:schemeClr>
                  </a:gs>
                  <a:gs pos="35000">
                    <a:schemeClr val="accent5">
                      <a:tint val="37000"/>
                      <a:satMod val="300000"/>
                    </a:schemeClr>
                  </a:gs>
                  <a:gs pos="100000">
                    <a:schemeClr val="accent5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5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44D-4A04-91FA-C3329DB7A789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44D-4A04-91FA-C3329DB7A789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6">
                    <a:shade val="95000"/>
                    <a:satMod val="10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44D-4A04-91FA-C3329DB7A7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Human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0.28199999999999997</c:v>
                </c:pt>
                <c:pt idx="1">
                  <c:v>0.25800000000000001</c:v>
                </c:pt>
                <c:pt idx="2">
                  <c:v>0.16400000000000001</c:v>
                </c:pt>
                <c:pt idx="3">
                  <c:v>0.11700000000000001</c:v>
                </c:pt>
                <c:pt idx="4">
                  <c:v>7.2999999999999995E-2</c:v>
                </c:pt>
                <c:pt idx="5">
                  <c:v>6.6699999999999995E-2</c:v>
                </c:pt>
                <c:pt idx="6">
                  <c:v>3.5700000000000003E-2</c:v>
                </c:pt>
                <c:pt idx="7">
                  <c:v>2.9000000000000001E-2</c:v>
                </c:pt>
                <c:pt idx="8">
                  <c:v>2.3E-2</c:v>
                </c:pt>
                <c:pt idx="9">
                  <c:v>5.0999999999999997E-2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44D-4A04-91FA-C3329DB7A7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6"/>
        <c:axId val="1938547936"/>
        <c:axId val="1938536704"/>
      </c:barChart>
      <c:catAx>
        <c:axId val="1938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536704"/>
        <c:crosses val="autoZero"/>
        <c:auto val="1"/>
        <c:lblAlgn val="ctr"/>
        <c:lblOffset val="100"/>
        <c:noMultiLvlLbl val="0"/>
      </c:catAx>
      <c:valAx>
        <c:axId val="193853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8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01/08/2019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01/08/2019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50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F02-6414-4BE9-A01C-1C8628752CC6}" type="datetime1">
              <a:rPr lang="id-ID" smtClean="0"/>
              <a:t>01/08/2019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F57-1743-4B8F-B8AF-2AB49F2AC7FD}" type="datetime1">
              <a:rPr lang="id-ID" smtClean="0"/>
              <a:t>01/08/2019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77E3-F23C-48A8-84F2-B0873C76AA08}" type="datetime1">
              <a:rPr lang="id-ID" smtClean="0"/>
              <a:t>01/08/2019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8ECA-8A08-4D6B-B430-0141CC130D37}" type="datetime1">
              <a:rPr lang="id-ID" smtClean="0"/>
              <a:t>01/08/2019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9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C405-08F3-43C7-95CD-94EDCC9402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0869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BAAB-8D65-431F-AB22-D4D0BA373A0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19511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75F-72D3-467B-BA74-4A74320D4BD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6345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1641-7179-4C91-92D7-68AD3F84004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1409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EA7A-9787-4AEA-B69C-2DFA5CB613E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1862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12D-1A4B-4731-A61F-B5958A40C0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89739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B9A6-8860-4905-ACE0-0B1187818AF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1763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C432-FFBC-4CA2-822F-B6786EB932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85634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AE46-405E-4786-AAAF-33A5CB89A48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0437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0E2C-835F-4D4F-92BA-70A5F7C9472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95018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D444-530C-4FA0-B723-07C335E0023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41936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BE9D-D528-483E-91F7-C9009A8147F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71186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CA7F-C166-4853-83BF-BE0D026D431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3801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ECE5-0612-400B-A1E7-1F373E1CC57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4317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7659-DEF8-4B4F-BD4F-C744DFBFC2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8067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9E5F-8F9E-4DAA-A8B2-608293DE1978}" type="datetime1">
              <a:rPr lang="id-ID" smtClean="0"/>
              <a:t>01/08/2019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5FB7-4C44-424B-9160-4CD8B51217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62993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20CC-BEC5-4403-AA6D-904DD768151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80058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7F0F-DF85-4B26-B0BA-9780B60CFCE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56949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E6E1-0116-4E75-AC69-28447F83327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49425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7E0C-0057-4F96-B96F-58F7B257A79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8101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D6CC-5907-482A-9FB1-FAE5F50928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19630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19FB-FBC9-463E-A2FB-B6B7878B164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608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E9F8-F969-433C-BFA4-4D473E5436DF}" type="datetime1">
              <a:rPr lang="id-ID" smtClean="0"/>
              <a:t>01/08/2019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1515-8B0E-46C8-8325-0684DA96C015}" type="datetime1">
              <a:rPr lang="id-ID" smtClean="0"/>
              <a:t>01/08/2019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7181-89A2-479A-ADD1-7CB9D0CAD2FC}" type="datetime1">
              <a:rPr lang="id-ID" smtClean="0"/>
              <a:t>01/08/2019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FF0C-F7E9-46F5-9549-C88F9F29384E}" type="datetime1">
              <a:rPr lang="id-ID" smtClean="0"/>
              <a:t>01/08/2019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02F3-4769-4718-A06E-A858D53C29A0}" type="datetime1">
              <a:rPr lang="id-ID" smtClean="0"/>
              <a:t>01/08/2019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8A7-881E-4EC9-BA3F-8D7726CD60FC}" type="datetime1">
              <a:rPr lang="id-ID" smtClean="0"/>
              <a:t>01/08/2019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C9EF-8BE3-4CFE-93B1-B4ED61BCD7EE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848BA7-8A19-4061-911B-744AEF73EAAE}"/>
              </a:ext>
            </a:extLst>
          </p:cNvPr>
          <p:cNvGrpSpPr/>
          <p:nvPr userDrawn="1"/>
        </p:nvGrpSpPr>
        <p:grpSpPr>
          <a:xfrm>
            <a:off x="111800" y="87768"/>
            <a:ext cx="385887" cy="385886"/>
            <a:chOff x="55311" y="51758"/>
            <a:chExt cx="502196" cy="50219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23EEA0-F7B4-400F-A550-9EFA255D1BE9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B0AA98F5-5DF4-4178-8C27-2960A58EA3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3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98" r:id="rId14"/>
  </p:sldLayoutIdLst>
  <p:transition spd="slow">
    <p:wipe dir="r"/>
  </p:transition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CE3AD96-1703-48BE-8B53-54627C2EA8B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1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2DC411B-9093-4EA0-8A28-D7363D86BF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3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9.png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0.jpg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eb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3688-E0BA-4340-8819-4ED516BB3E0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A8116-6C19-4760-AD4A-17C0BF961716}"/>
              </a:ext>
            </a:extLst>
          </p:cNvPr>
          <p:cNvGrpSpPr/>
          <p:nvPr/>
        </p:nvGrpSpPr>
        <p:grpSpPr>
          <a:xfrm>
            <a:off x="157316" y="191880"/>
            <a:ext cx="710443" cy="710441"/>
            <a:chOff x="55311" y="51758"/>
            <a:chExt cx="502196" cy="5021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1BC909-4F39-402D-A24A-64B90E35D8A1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87F45D12-F84E-426E-92E7-DECE6432E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59952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Pengaplikasian deteksi objek dan segmentasi untuk mengenali mobil, jalan, dan pejalan kaki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C5F9E-65F6-4685-8541-48FC4E3C4B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15" y="2564413"/>
            <a:ext cx="2900132" cy="1609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C0186-A608-42C1-8453-8FF7848358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85" y="4481133"/>
            <a:ext cx="3560793" cy="17644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5158E2-7014-4597-B22F-96B7E38876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735" y="2352833"/>
            <a:ext cx="3366211" cy="2032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7BBF0-53D7-4987-8CC3-FAFE03E829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868" y="4030535"/>
            <a:ext cx="3318235" cy="22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82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Translation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Deep Learning digunakan Google untuk menjalankan Translasi dengan kemampuan tinggi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97EEF-4E2E-4FC8-B8F1-E1BEBFEAD5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722" y="2656322"/>
            <a:ext cx="8308555" cy="21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016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A487-46EC-4EAA-B0A5-1ABF31E9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Alpha Go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1DEDD-BFAD-4299-B85D-711BA852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E3EC-61A1-45AB-83F6-4BB614C3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957E-2DED-4AED-BF61-1F013EF8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2FF56B2-691F-41F0-B57C-4FFC527577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864089"/>
              </p:ext>
            </p:extLst>
          </p:nvPr>
        </p:nvGraphicFramePr>
        <p:xfrm>
          <a:off x="92075" y="92075"/>
          <a:ext cx="596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3" imgW="596880" imgH="392040" progId="Package">
                  <p:embed/>
                </p:oleObj>
              </mc:Choice>
              <mc:Fallback>
                <p:oleObj name="Packager Shell Object" showAsIcon="1" r:id="rId3" imgW="596880" imgH="392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596900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FED37D3-7ACA-4974-A061-C3AC37D6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863" y="1260219"/>
            <a:ext cx="4307137" cy="2875014"/>
          </a:xfrm>
          <a:prstGeom prst="rect">
            <a:avLst/>
          </a:prstGeom>
        </p:spPr>
      </p:pic>
      <p:pic>
        <p:nvPicPr>
          <p:cNvPr id="14" name="Picture 13" descr="A picture containing person, electronics, indoor&#10;&#10;Description automatically generated">
            <a:extLst>
              <a:ext uri="{FF2B5EF4-FFF2-40B4-BE49-F238E27FC236}">
                <a16:creationId xmlns:a16="http://schemas.microsoft.com/office/drawing/2014/main" id="{D99E2D08-2255-488B-97A3-59D548220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4" y="2697726"/>
            <a:ext cx="4572000" cy="3429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4B4FA-5432-402F-A1AF-21BB8CF23AA6}"/>
              </a:ext>
            </a:extLst>
          </p:cNvPr>
          <p:cNvSpPr/>
          <p:nvPr/>
        </p:nvSpPr>
        <p:spPr>
          <a:xfrm>
            <a:off x="363130" y="1467962"/>
            <a:ext cx="4774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AlphaGo mengalahkan Lee Sedol, </a:t>
            </a:r>
            <a:br>
              <a:rPr lang="id-ID" dirty="0"/>
            </a:br>
            <a:r>
              <a:rPr lang="id-ID" dirty="0"/>
              <a:t>master Go Dunia,</a:t>
            </a:r>
          </a:p>
          <a:p>
            <a:r>
              <a:rPr lang="id-ID" dirty="0"/>
              <a:t>Pada tahun 2016 dengan skor 4-1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8CCBA5-325E-429F-A11F-45B07D5A363C}"/>
              </a:ext>
            </a:extLst>
          </p:cNvPr>
          <p:cNvSpPr/>
          <p:nvPr/>
        </p:nvSpPr>
        <p:spPr>
          <a:xfrm>
            <a:off x="5325978" y="4545861"/>
            <a:ext cx="3540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AlphaGo Zero mengalahkan Ke Jie, </a:t>
            </a:r>
          </a:p>
          <a:p>
            <a:r>
              <a:rPr lang="id-ID" dirty="0"/>
              <a:t>Pada tahun 2017 dengan skor 2-1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89489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A487-46EC-4EAA-B0A5-1ABF31E9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OpenAI Five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1DEDD-BFAD-4299-B85D-711BA852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E3EC-61A1-45AB-83F6-4BB614C3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957E-2DED-4AED-BF61-1F013EF8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2FF56B2-691F-41F0-B57C-4FFC527577E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2075" y="92075"/>
          <a:ext cx="596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Packager Shell Object" showAsIcon="1" r:id="rId3" imgW="596880" imgH="392040" progId="Package">
                  <p:embed/>
                </p:oleObj>
              </mc:Choice>
              <mc:Fallback>
                <p:oleObj name="Packager Shell Object" showAsIcon="1" r:id="rId3" imgW="596880" imgH="392040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2FF56B2-691F-41F0-B57C-4FFC52757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596900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C599E4CF-6205-4B97-A0A0-C6C79B0EEB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85" y="1388332"/>
            <a:ext cx="6234546" cy="35069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BBAC573-4B7E-442D-8ACC-7CB09E80E265}"/>
              </a:ext>
            </a:extLst>
          </p:cNvPr>
          <p:cNvSpPr/>
          <p:nvPr/>
        </p:nvSpPr>
        <p:spPr>
          <a:xfrm>
            <a:off x="918617" y="5211591"/>
            <a:ext cx="4774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Bot AI untuk permainan DoTA mengalahkan pemain eSport profesional dalam turnamen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74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EA487-46EC-4EAA-B0A5-1ABF31E9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Sunspring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1DEDD-BFAD-4299-B85D-711BA8527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BE3EC-61A1-45AB-83F6-4BB614C30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6957E-2DED-4AED-BF61-1F013EF8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2FF56B2-691F-41F0-B57C-4FFC527577E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2075" y="92075"/>
          <a:ext cx="596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Packager Shell Object" showAsIcon="1" r:id="rId3" imgW="596880" imgH="392040" progId="Package">
                  <p:embed/>
                </p:oleObj>
              </mc:Choice>
              <mc:Fallback>
                <p:oleObj name="Packager Shell Object" showAsIcon="1" r:id="rId3" imgW="596880" imgH="392040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2FF56B2-691F-41F0-B57C-4FFC52757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596900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66DA973-FC7D-4F6C-AAA0-43C06E48A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1549166"/>
            <a:ext cx="5717309" cy="32159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571CCA-BA99-4DB0-8D26-1DA265E0CE3A}"/>
              </a:ext>
            </a:extLst>
          </p:cNvPr>
          <p:cNvSpPr/>
          <p:nvPr/>
        </p:nvSpPr>
        <p:spPr>
          <a:xfrm>
            <a:off x="918617" y="5211591"/>
            <a:ext cx="4774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Suatu naskah skenario film yang ditulis oleh AI.</a:t>
            </a:r>
          </a:p>
          <a:p>
            <a:r>
              <a:rPr lang="id-ID" dirty="0"/>
              <a:t>Suatu rumah produksi independen kemudian memproduksi film dari naskah skenario tersebut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7852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8E16-CDC0-44EE-9B57-E5281BD7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Lukisan seharga </a:t>
            </a:r>
            <a:r>
              <a:rPr lang="en-US" dirty="0"/>
              <a:t>$432</a:t>
            </a:r>
            <a:r>
              <a:rPr lang="id-ID" dirty="0"/>
              <a:t>.</a:t>
            </a:r>
            <a:r>
              <a:rPr lang="en-US" dirty="0"/>
              <a:t>00</a:t>
            </a:r>
            <a:r>
              <a:rPr lang="id-ID" dirty="0"/>
              <a:t>0</a:t>
            </a:r>
            <a:endParaRPr lang="en-US" dirty="0"/>
          </a:p>
        </p:txBody>
      </p:sp>
      <p:pic>
        <p:nvPicPr>
          <p:cNvPr id="8" name="Content Placeholder 7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AF7E67C6-3100-4D80-BE47-257D99C9A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01" y="1361141"/>
            <a:ext cx="4774224" cy="35618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E2A89-D818-4E4F-88AE-51A8319E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2942C-0929-4856-A2AD-86A9719E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38172-4506-48DA-B829-1DBD9D92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95B4D8-F9CB-4D7A-9EB9-F9257B5397EE}"/>
              </a:ext>
            </a:extLst>
          </p:cNvPr>
          <p:cNvSpPr/>
          <p:nvPr/>
        </p:nvSpPr>
        <p:spPr>
          <a:xfrm>
            <a:off x="918617" y="5211591"/>
            <a:ext cx="4774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/>
              <a:t>Seorang peneliti melatih model untuk bisa menggambar, lalu lukisan tersebut terjual dengan harga </a:t>
            </a:r>
            <a:r>
              <a:rPr lang="en-US" dirty="0"/>
              <a:t>$432</a:t>
            </a:r>
            <a:r>
              <a:rPr lang="id-ID" dirty="0"/>
              <a:t>.</a:t>
            </a:r>
            <a:r>
              <a:rPr lang="en-US" dirty="0"/>
              <a:t>00</a:t>
            </a:r>
            <a:r>
              <a:rPr lang="id-ID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5276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pic>
        <p:nvPicPr>
          <p:cNvPr id="1026" name="Picture 2" descr="https://i.imgur.com/ckV9ADS.jpg"/>
          <p:cNvPicPr>
            <a:picLocks noGrp="1" noChangeAspect="1" noChangeArrowheads="1" noCrop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798" y="1696911"/>
            <a:ext cx="2886640" cy="40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eu-central-1.amazonaws.com/eu-ddream/dream_2e9c33f2f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517" y="5021250"/>
            <a:ext cx="2149515" cy="16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eu-central-1.amazonaws.com/eu-ddream/dream_d97620799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962" y="2798139"/>
            <a:ext cx="2568180" cy="34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ZSWD4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9962" y="340459"/>
            <a:ext cx="2555258" cy="202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76" y="882899"/>
            <a:ext cx="2703999" cy="40389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97032" y="5805269"/>
            <a:ext cx="3602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000000"/>
                </a:solidFill>
                <a:latin typeface="ArialMT"/>
              </a:rPr>
              <a:t>DeepDream</a:t>
            </a:r>
            <a:r>
              <a:rPr lang="en-US" sz="1600" dirty="0">
                <a:solidFill>
                  <a:srgbClr val="000000"/>
                </a:solidFill>
                <a:latin typeface="ArialMT"/>
              </a:rPr>
              <a:t> </a:t>
            </a:r>
            <a:r>
              <a:rPr lang="en-US" sz="1600" dirty="0">
                <a:solidFill>
                  <a:srgbClr val="1155CD"/>
                </a:solidFill>
                <a:latin typeface="ArialMT"/>
              </a:rPr>
              <a:t>https://github.com/google/deepdream</a:t>
            </a:r>
            <a:endParaRPr lang="en-U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0FCFA6-3AE0-47A1-99D1-10F9FC800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Mengapa Istilah Deep Learning itu Hadir?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1425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Regresi Logistik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>
                <a:normAutofit/>
              </a:bodyPr>
              <a:lstStyle/>
              <a:p>
                <a:r>
                  <a:rPr lang="id-ID" sz="2400" dirty="0"/>
                  <a:t>Pada dasarnya, </a:t>
                </a:r>
                <a:r>
                  <a:rPr lang="id-ID" sz="2400" dirty="0">
                    <a:solidFill>
                      <a:srgbClr val="0000FF"/>
                    </a:solidFill>
                  </a:rPr>
                  <a:t>Regresi logistik </a:t>
                </a:r>
                <a:r>
                  <a:rPr lang="id-ID" sz="2400" dirty="0"/>
                  <a:t>itu</a:t>
                </a:r>
              </a:p>
              <a:p>
                <a:pPr lvl="1"/>
                <a:r>
                  <a:rPr lang="id-ID" sz="2000" dirty="0"/>
                  <a:t>Menerima input angka dari luar, (atribut input)</a:t>
                </a:r>
              </a:p>
              <a:p>
                <a:pPr lvl="1"/>
                <a:r>
                  <a:rPr lang="id-ID" sz="2000" dirty="0"/>
                  <a:t>Mengalikan dengan angka yang ia miliki (bobot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d-ID" sz="2000" dirty="0"/>
                  <a:t>)</a:t>
                </a:r>
              </a:p>
              <a:p>
                <a:pPr lvl="1"/>
                <a:r>
                  <a:rPr lang="id-ID" sz="2000" dirty="0"/>
                  <a:t>Menjumlahkan semuanya</a:t>
                </a:r>
              </a:p>
              <a:p>
                <a:pPr lvl="1"/>
                <a:r>
                  <a:rPr lang="id-ID" sz="2000" dirty="0"/>
                  <a:t>Membatasi hasil penjumlahan perkalian tersebut dalam rentang [0-1]</a:t>
                </a:r>
              </a:p>
              <a:p>
                <a:endParaRPr lang="id-ID" sz="2200" dirty="0"/>
              </a:p>
              <a:p>
                <a:r>
                  <a:rPr lang="id-ID" sz="2200" dirty="0"/>
                  <a:t>Sekarang, kita lihat intuisinya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899" t="-1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E981CD-FC30-4C59-B2C4-C63E762674C5}"/>
              </a:ext>
            </a:extLst>
          </p:cNvPr>
          <p:cNvSpPr/>
          <p:nvPr/>
        </p:nvSpPr>
        <p:spPr>
          <a:xfrm>
            <a:off x="6049274" y="4547398"/>
            <a:ext cx="1140542" cy="1140542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A2F562B-714C-4211-A34F-35451C75F2B5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7189816" y="5117669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3FB918-4ED2-42D6-91FE-448EE5A07C8C}"/>
              </a:ext>
            </a:extLst>
          </p:cNvPr>
          <p:cNvCxnSpPr>
            <a:cxnSpLocks/>
            <a:stCxn id="39" idx="3"/>
            <a:endCxn id="35" idx="1"/>
          </p:cNvCxnSpPr>
          <p:nvPr/>
        </p:nvCxnSpPr>
        <p:spPr>
          <a:xfrm>
            <a:off x="5425208" y="4215266"/>
            <a:ext cx="791095" cy="4991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78A05E-53E3-4C48-AD97-E39FCB9AED44}"/>
              </a:ext>
            </a:extLst>
          </p:cNvPr>
          <p:cNvCxnSpPr>
            <a:cxnSpLocks/>
            <a:stCxn id="41" idx="3"/>
            <a:endCxn id="35" idx="3"/>
          </p:cNvCxnSpPr>
          <p:nvPr/>
        </p:nvCxnSpPr>
        <p:spPr>
          <a:xfrm flipV="1">
            <a:off x="5425208" y="5520911"/>
            <a:ext cx="791095" cy="49803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69E4F2F-6D20-4C45-AE7C-3B7BDEA902FD}"/>
              </a:ext>
            </a:extLst>
          </p:cNvPr>
          <p:cNvSpPr/>
          <p:nvPr/>
        </p:nvSpPr>
        <p:spPr>
          <a:xfrm>
            <a:off x="5120408" y="402209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AC0DB7-3904-45FC-9687-5CF173796132}"/>
              </a:ext>
            </a:extLst>
          </p:cNvPr>
          <p:cNvSpPr/>
          <p:nvPr/>
        </p:nvSpPr>
        <p:spPr>
          <a:xfrm>
            <a:off x="5120408" y="492393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E7F41C-6FBB-419C-9A1B-AE21244C78C1}"/>
              </a:ext>
            </a:extLst>
          </p:cNvPr>
          <p:cNvSpPr/>
          <p:nvPr/>
        </p:nvSpPr>
        <p:spPr>
          <a:xfrm>
            <a:off x="5120408" y="582577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C9377C-D7FF-42DB-8282-D54714BE6DC7}"/>
              </a:ext>
            </a:extLst>
          </p:cNvPr>
          <p:cNvCxnSpPr>
            <a:cxnSpLocks/>
            <a:stCxn id="40" idx="3"/>
            <a:endCxn id="35" idx="2"/>
          </p:cNvCxnSpPr>
          <p:nvPr/>
        </p:nvCxnSpPr>
        <p:spPr>
          <a:xfrm>
            <a:off x="5425208" y="5117106"/>
            <a:ext cx="624066" cy="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445DF98-BFE9-4472-BAF3-DC5FFAC608A4}"/>
              </a:ext>
            </a:extLst>
          </p:cNvPr>
          <p:cNvSpPr/>
          <p:nvPr/>
        </p:nvSpPr>
        <p:spPr>
          <a:xfrm>
            <a:off x="5655699" y="414232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6A4039-A2E9-456C-87A2-5C8EEC83943A}"/>
              </a:ext>
            </a:extLst>
          </p:cNvPr>
          <p:cNvSpPr/>
          <p:nvPr/>
        </p:nvSpPr>
        <p:spPr>
          <a:xfrm>
            <a:off x="5527775" y="478922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4EB7B3-1E5D-42D3-8EC2-DAD51EDE2365}"/>
              </a:ext>
            </a:extLst>
          </p:cNvPr>
          <p:cNvSpPr/>
          <p:nvPr/>
        </p:nvSpPr>
        <p:spPr>
          <a:xfrm>
            <a:off x="5730008" y="570156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7281AE-6917-4119-B193-F2E9D4092D28}"/>
                  </a:ext>
                </a:extLst>
              </p:cNvPr>
              <p:cNvSpPr txBox="1"/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32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67281AE-6917-4119-B193-F2E9D4092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1D8FD7A3-071E-428B-BEB1-0F7F7C898D7C}"/>
              </a:ext>
            </a:extLst>
          </p:cNvPr>
          <p:cNvCxnSpPr>
            <a:cxnSpLocks/>
          </p:cNvCxnSpPr>
          <p:nvPr/>
        </p:nvCxnSpPr>
        <p:spPr>
          <a:xfrm flipV="1">
            <a:off x="6786292" y="4996230"/>
            <a:ext cx="255484" cy="3113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949375-5E13-41FE-9CAC-4F5EDDD50949}"/>
              </a:ext>
            </a:extLst>
          </p:cNvPr>
          <p:cNvCxnSpPr>
            <a:stCxn id="35" idx="0"/>
            <a:endCxn id="35" idx="4"/>
          </p:cNvCxnSpPr>
          <p:nvPr/>
        </p:nvCxnSpPr>
        <p:spPr>
          <a:xfrm>
            <a:off x="6619545" y="4547398"/>
            <a:ext cx="0" cy="11405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158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Regresi Logistik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Singkat mudahnya, untuk melakukan klasifikasi </a:t>
            </a:r>
            <a:r>
              <a:rPr lang="en-US" sz="2400" dirty="0">
                <a:solidFill>
                  <a:srgbClr val="0000FF"/>
                </a:solidFill>
              </a:rPr>
              <a:t>YA</a:t>
            </a:r>
            <a:r>
              <a:rPr lang="id-ID" sz="2400" dirty="0"/>
              <a:t>(1) atau </a:t>
            </a:r>
            <a:r>
              <a:rPr lang="en-US" sz="2400" dirty="0">
                <a:solidFill>
                  <a:srgbClr val="FF0000"/>
                </a:solidFill>
              </a:rPr>
              <a:t>TIDAK</a:t>
            </a:r>
            <a:r>
              <a:rPr lang="id-ID" sz="2400" dirty="0"/>
              <a:t>(0), regresi logistik melakukan penjumlahan berbobot dari </a:t>
            </a:r>
            <a:br>
              <a:rPr lang="en-US" sz="2400" dirty="0"/>
            </a:br>
            <a:r>
              <a:rPr lang="id-ID" sz="2400" dirty="0"/>
              <a:t>atribut-atribut input (</a:t>
            </a:r>
            <a:r>
              <a:rPr lang="id-ID" sz="2400" i="1" dirty="0">
                <a:solidFill>
                  <a:srgbClr val="0000FF"/>
                </a:solidFill>
              </a:rPr>
              <a:t>weighted sum</a:t>
            </a:r>
            <a:r>
              <a:rPr lang="id-ID" sz="2400" dirty="0"/>
              <a:t>)</a:t>
            </a:r>
          </a:p>
          <a:p>
            <a:pPr lvl="1">
              <a:lnSpc>
                <a:spcPct val="114000"/>
              </a:lnSpc>
            </a:pPr>
            <a:r>
              <a:rPr lang="id-ID" sz="2200" dirty="0"/>
              <a:t>Jika total bobot atribut besar, </a:t>
            </a:r>
            <a:br>
              <a:rPr lang="en-US" sz="2200" dirty="0"/>
            </a:br>
            <a:r>
              <a:rPr lang="id-ID" sz="2200" dirty="0"/>
              <a:t>maka output kelas akan mendekati 1 (</a:t>
            </a:r>
            <a:r>
              <a:rPr lang="en-US" sz="2200" dirty="0">
                <a:solidFill>
                  <a:srgbClr val="0000FF"/>
                </a:solidFill>
              </a:rPr>
              <a:t>YA</a:t>
            </a:r>
            <a:r>
              <a:rPr lang="id-ID" sz="2200" dirty="0"/>
              <a:t>)</a:t>
            </a:r>
          </a:p>
          <a:p>
            <a:pPr lvl="1">
              <a:lnSpc>
                <a:spcPct val="114000"/>
              </a:lnSpc>
            </a:pPr>
            <a:r>
              <a:rPr lang="id-ID" sz="2200" dirty="0"/>
              <a:t>Dan sebaliknya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E50A16-7731-4490-B478-35375DE138AC}"/>
              </a:ext>
            </a:extLst>
          </p:cNvPr>
          <p:cNvSpPr/>
          <p:nvPr/>
        </p:nvSpPr>
        <p:spPr>
          <a:xfrm>
            <a:off x="6049274" y="4547398"/>
            <a:ext cx="1140542" cy="1140542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CD5B1E-77C8-4E4A-A94E-C46D91630D7C}"/>
              </a:ext>
            </a:extLst>
          </p:cNvPr>
          <p:cNvCxnSpPr>
            <a:cxnSpLocks/>
            <a:stCxn id="49" idx="6"/>
          </p:cNvCxnSpPr>
          <p:nvPr/>
        </p:nvCxnSpPr>
        <p:spPr>
          <a:xfrm>
            <a:off x="7189816" y="5117669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EC1BDA-AE49-4C26-9F0E-247F02705E9B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>
            <a:off x="5425208" y="4215266"/>
            <a:ext cx="791095" cy="4991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79E4E96-592C-4952-BBB8-10856BECB45C}"/>
              </a:ext>
            </a:extLst>
          </p:cNvPr>
          <p:cNvCxnSpPr>
            <a:cxnSpLocks/>
            <a:stCxn id="55" idx="3"/>
            <a:endCxn id="49" idx="3"/>
          </p:cNvCxnSpPr>
          <p:nvPr/>
        </p:nvCxnSpPr>
        <p:spPr>
          <a:xfrm flipV="1">
            <a:off x="5425208" y="5520911"/>
            <a:ext cx="791095" cy="49803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8F18B49-35CD-4C24-BD1A-5BF6AA7322DC}"/>
              </a:ext>
            </a:extLst>
          </p:cNvPr>
          <p:cNvSpPr/>
          <p:nvPr/>
        </p:nvSpPr>
        <p:spPr>
          <a:xfrm>
            <a:off x="5120408" y="402209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8A6924-CCD6-4F15-8559-0C1C0FB8FBFF}"/>
              </a:ext>
            </a:extLst>
          </p:cNvPr>
          <p:cNvSpPr/>
          <p:nvPr/>
        </p:nvSpPr>
        <p:spPr>
          <a:xfrm>
            <a:off x="5120408" y="492393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FDF95A-FC7D-4505-B9CA-048A1886F684}"/>
              </a:ext>
            </a:extLst>
          </p:cNvPr>
          <p:cNvSpPr/>
          <p:nvPr/>
        </p:nvSpPr>
        <p:spPr>
          <a:xfrm>
            <a:off x="5120408" y="582577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7A90D4-DA42-4F2F-BBE9-DA798B174120}"/>
              </a:ext>
            </a:extLst>
          </p:cNvPr>
          <p:cNvCxnSpPr>
            <a:cxnSpLocks/>
            <a:stCxn id="54" idx="3"/>
            <a:endCxn id="49" idx="2"/>
          </p:cNvCxnSpPr>
          <p:nvPr/>
        </p:nvCxnSpPr>
        <p:spPr>
          <a:xfrm>
            <a:off x="5425208" y="5117106"/>
            <a:ext cx="624066" cy="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E387FF6-C803-477A-881F-9E7B05AD54D0}"/>
              </a:ext>
            </a:extLst>
          </p:cNvPr>
          <p:cNvSpPr/>
          <p:nvPr/>
        </p:nvSpPr>
        <p:spPr>
          <a:xfrm>
            <a:off x="5655699" y="414232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508861-2146-4557-B39F-EC7DB059BA42}"/>
              </a:ext>
            </a:extLst>
          </p:cNvPr>
          <p:cNvSpPr/>
          <p:nvPr/>
        </p:nvSpPr>
        <p:spPr>
          <a:xfrm>
            <a:off x="5527775" y="478922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A11FECC-06D7-4363-BC97-32E8D13F8E95}"/>
              </a:ext>
            </a:extLst>
          </p:cNvPr>
          <p:cNvSpPr/>
          <p:nvPr/>
        </p:nvSpPr>
        <p:spPr>
          <a:xfrm>
            <a:off x="5730008" y="570156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449248-3E80-431C-AFDD-63321572B089}"/>
                  </a:ext>
                </a:extLst>
              </p:cNvPr>
              <p:cNvSpPr txBox="1"/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32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D449248-3E80-431C-AFDD-63321572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5116E9BA-9622-45F8-9C9F-CC3CF866CB5D}"/>
              </a:ext>
            </a:extLst>
          </p:cNvPr>
          <p:cNvCxnSpPr>
            <a:cxnSpLocks/>
          </p:cNvCxnSpPr>
          <p:nvPr/>
        </p:nvCxnSpPr>
        <p:spPr>
          <a:xfrm flipV="1">
            <a:off x="6786292" y="4996230"/>
            <a:ext cx="255484" cy="3113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6B327A4-2349-4E77-9D6D-7DF45675AD24}"/>
              </a:ext>
            </a:extLst>
          </p:cNvPr>
          <p:cNvCxnSpPr>
            <a:stCxn id="49" idx="0"/>
            <a:endCxn id="49" idx="4"/>
          </p:cNvCxnSpPr>
          <p:nvPr/>
        </p:nvCxnSpPr>
        <p:spPr>
          <a:xfrm>
            <a:off x="6619545" y="4547398"/>
            <a:ext cx="0" cy="11405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8818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 err="1"/>
              <a:t>Pengantar</a:t>
            </a:r>
            <a:r>
              <a:rPr lang="en-GB" sz="4000" dirty="0"/>
              <a:t> Deep Learning</a:t>
            </a:r>
            <a:endParaRPr lang="id-ID" sz="40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</p:spTree>
    <p:extLst>
      <p:ext uri="{BB962C8B-B14F-4D97-AF65-F5344CB8AC3E}">
        <p14:creationId xmlns:p14="http://schemas.microsoft.com/office/powerpoint/2010/main" val="348038113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Regresi Logistik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id-ID" sz="2400" dirty="0"/>
                  <a:t>Dalam arti lain, kita bisa melihat bahwa bobot </a:t>
                </a:r>
                <a14:m>
                  <m:oMath xmlns:m="http://schemas.openxmlformats.org/officeDocument/2006/math">
                    <m:r>
                      <a:rPr lang="id-ID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id-ID" sz="2400" dirty="0"/>
                  <a:t> ini merupakan suatu nilai yang menyatakan </a:t>
                </a:r>
                <a:r>
                  <a:rPr lang="id-ID" sz="2400" dirty="0">
                    <a:solidFill>
                      <a:srgbClr val="0000FF"/>
                    </a:solidFill>
                  </a:rPr>
                  <a:t>penting-tidaknya</a:t>
                </a:r>
                <a:r>
                  <a:rPr lang="id-ID" sz="2400" dirty="0"/>
                  <a:t> atribut yang terhubung dengannya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id-ID" sz="2200" dirty="0"/>
                  <a:t>Jika atribut yang terhubung </a:t>
                </a:r>
                <a:r>
                  <a:rPr lang="id-ID" sz="2200" dirty="0">
                    <a:solidFill>
                      <a:srgbClr val="0000FF"/>
                    </a:solidFill>
                  </a:rPr>
                  <a:t>penting</a:t>
                </a:r>
                <a:r>
                  <a:rPr lang="id-ID" sz="2200" dirty="0"/>
                  <a:t> untuk menyatakan kelas YA, </a:t>
                </a:r>
                <a:br>
                  <a:rPr lang="id-ID" sz="2200" dirty="0"/>
                </a:br>
                <a:r>
                  <a:rPr lang="id-ID" sz="2200" dirty="0"/>
                  <a:t>maka nilai bobotnya akan </a:t>
                </a:r>
                <a:r>
                  <a:rPr lang="id-ID" sz="2200" dirty="0">
                    <a:solidFill>
                      <a:srgbClr val="FF0000"/>
                    </a:solidFill>
                  </a:rPr>
                  <a:t>diperbesar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id-ID" sz="2200" dirty="0"/>
                  <a:t>Dan sebaliknya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899" t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7E20F56-15A4-49F5-900A-8EFAD8692111}"/>
              </a:ext>
            </a:extLst>
          </p:cNvPr>
          <p:cNvSpPr/>
          <p:nvPr/>
        </p:nvSpPr>
        <p:spPr>
          <a:xfrm>
            <a:off x="6049274" y="4547398"/>
            <a:ext cx="1140542" cy="1140542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E292AE-2BA3-4E85-BB62-B3397B9DE0D0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7189816" y="5117669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6BEEC6E-591C-4A05-94BB-38AC27901D2E}"/>
              </a:ext>
            </a:extLst>
          </p:cNvPr>
          <p:cNvCxnSpPr>
            <a:cxnSpLocks/>
            <a:stCxn id="60" idx="3"/>
            <a:endCxn id="56" idx="1"/>
          </p:cNvCxnSpPr>
          <p:nvPr/>
        </p:nvCxnSpPr>
        <p:spPr>
          <a:xfrm>
            <a:off x="5425208" y="4215266"/>
            <a:ext cx="791095" cy="4991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F5B1B9-57B2-4AA1-911E-C76E3319F9B9}"/>
              </a:ext>
            </a:extLst>
          </p:cNvPr>
          <p:cNvCxnSpPr>
            <a:cxnSpLocks/>
            <a:stCxn id="62" idx="3"/>
            <a:endCxn id="56" idx="3"/>
          </p:cNvCxnSpPr>
          <p:nvPr/>
        </p:nvCxnSpPr>
        <p:spPr>
          <a:xfrm flipV="1">
            <a:off x="5425208" y="5520911"/>
            <a:ext cx="791095" cy="49803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857B9D5-EDC1-4CB8-BF76-96CA34F05589}"/>
              </a:ext>
            </a:extLst>
          </p:cNvPr>
          <p:cNvSpPr/>
          <p:nvPr/>
        </p:nvSpPr>
        <p:spPr>
          <a:xfrm>
            <a:off x="5120408" y="402209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FDE6EF-E895-40B8-8E7A-7C0D12E66BD6}"/>
              </a:ext>
            </a:extLst>
          </p:cNvPr>
          <p:cNvSpPr/>
          <p:nvPr/>
        </p:nvSpPr>
        <p:spPr>
          <a:xfrm>
            <a:off x="5120408" y="492393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AAECF24-E392-4071-B1F7-2E5656F7DE92}"/>
              </a:ext>
            </a:extLst>
          </p:cNvPr>
          <p:cNvSpPr/>
          <p:nvPr/>
        </p:nvSpPr>
        <p:spPr>
          <a:xfrm>
            <a:off x="5120408" y="582577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0B702E-3A66-4261-8AF8-C32CC2B3CDEA}"/>
              </a:ext>
            </a:extLst>
          </p:cNvPr>
          <p:cNvCxnSpPr>
            <a:cxnSpLocks/>
            <a:stCxn id="61" idx="3"/>
            <a:endCxn id="56" idx="2"/>
          </p:cNvCxnSpPr>
          <p:nvPr/>
        </p:nvCxnSpPr>
        <p:spPr>
          <a:xfrm>
            <a:off x="5425208" y="5117106"/>
            <a:ext cx="624066" cy="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AC97B2B-447D-47FA-8A72-B5398C11A6C0}"/>
              </a:ext>
            </a:extLst>
          </p:cNvPr>
          <p:cNvSpPr/>
          <p:nvPr/>
        </p:nvSpPr>
        <p:spPr>
          <a:xfrm>
            <a:off x="5655699" y="414232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4FCBCA6-85F2-4636-BF29-2B485FB681C1}"/>
              </a:ext>
            </a:extLst>
          </p:cNvPr>
          <p:cNvSpPr/>
          <p:nvPr/>
        </p:nvSpPr>
        <p:spPr>
          <a:xfrm>
            <a:off x="5527775" y="478922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5047D74-E327-4C48-AC63-E00AB40171AD}"/>
              </a:ext>
            </a:extLst>
          </p:cNvPr>
          <p:cNvSpPr/>
          <p:nvPr/>
        </p:nvSpPr>
        <p:spPr>
          <a:xfrm>
            <a:off x="5730008" y="570156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E81907F-B0B2-4505-BEEF-64BDA3CF6142}"/>
                  </a:ext>
                </a:extLst>
              </p:cNvPr>
              <p:cNvSpPr txBox="1"/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32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E81907F-B0B2-4505-BEEF-64BDA3CF6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7D355ED9-8F1A-4766-BEB2-EC8103F2CF5A}"/>
              </a:ext>
            </a:extLst>
          </p:cNvPr>
          <p:cNvCxnSpPr>
            <a:cxnSpLocks/>
          </p:cNvCxnSpPr>
          <p:nvPr/>
        </p:nvCxnSpPr>
        <p:spPr>
          <a:xfrm flipV="1">
            <a:off x="6786292" y="4996230"/>
            <a:ext cx="255484" cy="3113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25ED69-85E7-48C7-821F-F09C0231D044}"/>
              </a:ext>
            </a:extLst>
          </p:cNvPr>
          <p:cNvCxnSpPr>
            <a:stCxn id="56" idx="0"/>
            <a:endCxn id="56" idx="4"/>
          </p:cNvCxnSpPr>
          <p:nvPr/>
        </p:nvCxnSpPr>
        <p:spPr>
          <a:xfrm>
            <a:off x="6619545" y="4547398"/>
            <a:ext cx="0" cy="11405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140518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Regresi Logistik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Algoritma pembelajaran (umumnya) akan berusaha mencari nilai bobot yang paling pas (memberikan peforma tinggi)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Sehingga, jika kita lihat dari sudut pandang nilai bobot, sebenarnya kita sedang melakukan </a:t>
            </a:r>
            <a:r>
              <a:rPr lang="id-ID" sz="2400" dirty="0">
                <a:solidFill>
                  <a:srgbClr val="0000FF"/>
                </a:solidFill>
              </a:rPr>
              <a:t>pengenalan pola/fitur</a:t>
            </a:r>
            <a:r>
              <a:rPr lang="id-ID" sz="2400" dirty="0"/>
              <a:t>, 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id-ID" sz="2400" dirty="0"/>
              <a:t>memilih</a:t>
            </a:r>
            <a:r>
              <a:rPr lang="en-US" sz="2400" dirty="0"/>
              <a:t> </a:t>
            </a:r>
            <a:r>
              <a:rPr lang="id-ID" sz="2400" dirty="0"/>
              <a:t>mana fitur yang </a:t>
            </a:r>
            <a:r>
              <a:rPr lang="id-ID" sz="2400" dirty="0">
                <a:solidFill>
                  <a:srgbClr val="0000FF"/>
                </a:solidFill>
              </a:rPr>
              <a:t>penting</a:t>
            </a:r>
            <a:r>
              <a:rPr lang="id-ID" sz="2400" dirty="0"/>
              <a:t> dan </a:t>
            </a:r>
            <a:r>
              <a:rPr lang="id-ID" sz="2400" dirty="0">
                <a:solidFill>
                  <a:srgbClr val="0000FF"/>
                </a:solidFill>
              </a:rPr>
              <a:t>tidak</a:t>
            </a:r>
            <a:r>
              <a:rPr lang="en-US" sz="2400" dirty="0"/>
              <a:t>)</a:t>
            </a:r>
            <a:endParaRPr lang="id-ID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1D1927-3086-4214-BEA9-8733E3D620D2}"/>
              </a:ext>
            </a:extLst>
          </p:cNvPr>
          <p:cNvSpPr/>
          <p:nvPr/>
        </p:nvSpPr>
        <p:spPr>
          <a:xfrm>
            <a:off x="6049274" y="4547398"/>
            <a:ext cx="1140542" cy="1140542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C13C56-D85D-4F43-AC74-5B3D1776BB49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189816" y="5117669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E86D93-B80B-43D1-AAF3-7D1C3282E8FC}"/>
              </a:ext>
            </a:extLst>
          </p:cNvPr>
          <p:cNvCxnSpPr>
            <a:cxnSpLocks/>
            <a:stCxn id="37" idx="3"/>
            <a:endCxn id="21" idx="1"/>
          </p:cNvCxnSpPr>
          <p:nvPr/>
        </p:nvCxnSpPr>
        <p:spPr>
          <a:xfrm>
            <a:off x="5425208" y="4215266"/>
            <a:ext cx="791095" cy="4991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01F061-33A0-4F7C-8251-78F7F1174FA0}"/>
              </a:ext>
            </a:extLst>
          </p:cNvPr>
          <p:cNvCxnSpPr>
            <a:cxnSpLocks/>
            <a:stCxn id="41" idx="3"/>
            <a:endCxn id="21" idx="3"/>
          </p:cNvCxnSpPr>
          <p:nvPr/>
        </p:nvCxnSpPr>
        <p:spPr>
          <a:xfrm flipV="1">
            <a:off x="5425208" y="5520911"/>
            <a:ext cx="791095" cy="49803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236A055-7AE1-441A-9EB6-CA01D48C956A}"/>
              </a:ext>
            </a:extLst>
          </p:cNvPr>
          <p:cNvSpPr/>
          <p:nvPr/>
        </p:nvSpPr>
        <p:spPr>
          <a:xfrm>
            <a:off x="5120408" y="402209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F78B2A-5EFC-485D-B23E-AB47FF6F6EDD}"/>
              </a:ext>
            </a:extLst>
          </p:cNvPr>
          <p:cNvSpPr/>
          <p:nvPr/>
        </p:nvSpPr>
        <p:spPr>
          <a:xfrm>
            <a:off x="5120408" y="4923933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9CB591-F5F6-4836-9F2A-3F8920DD51B0}"/>
              </a:ext>
            </a:extLst>
          </p:cNvPr>
          <p:cNvSpPr/>
          <p:nvPr/>
        </p:nvSpPr>
        <p:spPr>
          <a:xfrm>
            <a:off x="5120408" y="582577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0B8AD2-72AE-49BE-A9DB-18CB125772A5}"/>
              </a:ext>
            </a:extLst>
          </p:cNvPr>
          <p:cNvCxnSpPr>
            <a:cxnSpLocks/>
            <a:stCxn id="39" idx="3"/>
            <a:endCxn id="21" idx="2"/>
          </p:cNvCxnSpPr>
          <p:nvPr/>
        </p:nvCxnSpPr>
        <p:spPr>
          <a:xfrm>
            <a:off x="5425208" y="5117106"/>
            <a:ext cx="624066" cy="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8950CD9-1EF7-4E48-8BD5-6CB6702EA8DF}"/>
              </a:ext>
            </a:extLst>
          </p:cNvPr>
          <p:cNvSpPr/>
          <p:nvPr/>
        </p:nvSpPr>
        <p:spPr>
          <a:xfrm>
            <a:off x="5655699" y="414232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4384FD0-A152-41F1-BDAB-4A6429F4424F}"/>
              </a:ext>
            </a:extLst>
          </p:cNvPr>
          <p:cNvSpPr/>
          <p:nvPr/>
        </p:nvSpPr>
        <p:spPr>
          <a:xfrm>
            <a:off x="5527775" y="478922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FF69B0-7F22-4EC9-9A55-D2CA99B4EAF9}"/>
              </a:ext>
            </a:extLst>
          </p:cNvPr>
          <p:cNvSpPr/>
          <p:nvPr/>
        </p:nvSpPr>
        <p:spPr>
          <a:xfrm>
            <a:off x="5730008" y="5701564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EB7389-910F-41D8-9BC3-73C6B6563AEC}"/>
                  </a:ext>
                </a:extLst>
              </p:cNvPr>
              <p:cNvSpPr txBox="1"/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32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CEB7389-910F-41D8-9BC3-73C6B6563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930" y="4905680"/>
                <a:ext cx="40296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E5300E52-3AA9-498A-8B9B-FD17BF85FD6D}"/>
              </a:ext>
            </a:extLst>
          </p:cNvPr>
          <p:cNvCxnSpPr>
            <a:cxnSpLocks/>
          </p:cNvCxnSpPr>
          <p:nvPr/>
        </p:nvCxnSpPr>
        <p:spPr>
          <a:xfrm flipV="1">
            <a:off x="6786292" y="4996230"/>
            <a:ext cx="255484" cy="3113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32A007-A6B5-446B-9993-D608A671FC83}"/>
              </a:ext>
            </a:extLst>
          </p:cNvPr>
          <p:cNvCxnSpPr>
            <a:stCxn id="21" idx="0"/>
            <a:endCxn id="21" idx="4"/>
          </p:cNvCxnSpPr>
          <p:nvPr/>
        </p:nvCxnSpPr>
        <p:spPr>
          <a:xfrm>
            <a:off x="6619545" y="4547398"/>
            <a:ext cx="0" cy="11405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802544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Seperti yang sudah kalian ketahui, bahwa Jaringan Saraf Tiruan (JST) pada dasarnya adalah tumpukan regresi logistik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Jika satu neuron mampu membuat satu garis pemisah kelas 1 dan 0,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B22F1B-D45A-417A-BB1F-A7CF34883760}"/>
              </a:ext>
            </a:extLst>
          </p:cNvPr>
          <p:cNvGrpSpPr/>
          <p:nvPr/>
        </p:nvGrpSpPr>
        <p:grpSpPr>
          <a:xfrm>
            <a:off x="1122504" y="4377393"/>
            <a:ext cx="1242890" cy="1126631"/>
            <a:chOff x="3748808" y="3946814"/>
            <a:chExt cx="2416019" cy="219002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13272A-11D2-46DD-B689-570E0ABEE0FE}"/>
                </a:ext>
              </a:extLst>
            </p:cNvPr>
            <p:cNvSpPr/>
            <p:nvPr/>
          </p:nvSpPr>
          <p:spPr>
            <a:xfrm>
              <a:off x="4677674" y="4472119"/>
              <a:ext cx="1140542" cy="11405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2D331BB-E002-4150-BF5C-B1226779D6C9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>
              <a:off x="5818216" y="5042390"/>
              <a:ext cx="34661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3D3306-0B78-489F-8D71-9A848E5F0B5D}"/>
                </a:ext>
              </a:extLst>
            </p:cNvPr>
            <p:cNvCxnSpPr>
              <a:cxnSpLocks/>
              <a:stCxn id="26" idx="3"/>
              <a:endCxn id="22" idx="1"/>
            </p:cNvCxnSpPr>
            <p:nvPr/>
          </p:nvCxnSpPr>
          <p:spPr>
            <a:xfrm>
              <a:off x="4053608" y="4139987"/>
              <a:ext cx="791095" cy="4991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381D3C-6090-47BA-B926-DDB3DD8DE4B5}"/>
                </a:ext>
              </a:extLst>
            </p:cNvPr>
            <p:cNvCxnSpPr>
              <a:cxnSpLocks/>
              <a:stCxn id="28" idx="3"/>
              <a:endCxn id="22" idx="3"/>
            </p:cNvCxnSpPr>
            <p:nvPr/>
          </p:nvCxnSpPr>
          <p:spPr>
            <a:xfrm flipV="1">
              <a:off x="4053608" y="5445632"/>
              <a:ext cx="791095" cy="4980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7E178D-7094-436C-94F2-A4C5C8662317}"/>
                </a:ext>
              </a:extLst>
            </p:cNvPr>
            <p:cNvSpPr/>
            <p:nvPr/>
          </p:nvSpPr>
          <p:spPr>
            <a:xfrm>
              <a:off x="3748808" y="3946814"/>
              <a:ext cx="304800" cy="3863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x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8850CDA-DA8B-405F-98EA-AA49E070267A}"/>
                </a:ext>
              </a:extLst>
            </p:cNvPr>
            <p:cNvSpPr/>
            <p:nvPr/>
          </p:nvSpPr>
          <p:spPr>
            <a:xfrm>
              <a:off x="3748808" y="4848654"/>
              <a:ext cx="304800" cy="3863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x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B19250-FD31-40FC-9CF6-1B65C67D295B}"/>
                </a:ext>
              </a:extLst>
            </p:cNvPr>
            <p:cNvSpPr/>
            <p:nvPr/>
          </p:nvSpPr>
          <p:spPr>
            <a:xfrm>
              <a:off x="3748808" y="5750495"/>
              <a:ext cx="304800" cy="38634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d-ID" dirty="0"/>
                <a:t>x</a:t>
              </a:r>
              <a:endParaRPr lang="en-US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B898422-2B04-4CCF-8F30-31EB48B22429}"/>
                </a:ext>
              </a:extLst>
            </p:cNvPr>
            <p:cNvCxnSpPr>
              <a:cxnSpLocks/>
              <a:stCxn id="27" idx="3"/>
              <a:endCxn id="22" idx="2"/>
            </p:cNvCxnSpPr>
            <p:nvPr/>
          </p:nvCxnSpPr>
          <p:spPr>
            <a:xfrm>
              <a:off x="4053608" y="5041827"/>
              <a:ext cx="624066" cy="5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30A964-B246-4A3C-8881-5DF074D02C6F}"/>
              </a:ext>
            </a:extLst>
          </p:cNvPr>
          <p:cNvCxnSpPr/>
          <p:nvPr/>
        </p:nvCxnSpPr>
        <p:spPr>
          <a:xfrm>
            <a:off x="5325978" y="4129548"/>
            <a:ext cx="0" cy="16223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4E4A60B-71F8-459D-8931-CA9377590736}"/>
              </a:ext>
            </a:extLst>
          </p:cNvPr>
          <p:cNvCxnSpPr>
            <a:cxnSpLocks/>
          </p:cNvCxnSpPr>
          <p:nvPr/>
        </p:nvCxnSpPr>
        <p:spPr>
          <a:xfrm>
            <a:off x="5148815" y="5614220"/>
            <a:ext cx="21827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13DC67E-B761-4DC0-A403-83C56F9C06E2}"/>
              </a:ext>
            </a:extLst>
          </p:cNvPr>
          <p:cNvSpPr/>
          <p:nvPr/>
        </p:nvSpPr>
        <p:spPr>
          <a:xfrm>
            <a:off x="5447069" y="46569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5DD859C-917B-452F-977E-CD93615DF7D0}"/>
              </a:ext>
            </a:extLst>
          </p:cNvPr>
          <p:cNvSpPr/>
          <p:nvPr/>
        </p:nvSpPr>
        <p:spPr>
          <a:xfrm>
            <a:off x="5599469" y="48093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32AC4E-BE1B-4AC6-9A51-82920B34A81D}"/>
              </a:ext>
            </a:extLst>
          </p:cNvPr>
          <p:cNvSpPr/>
          <p:nvPr/>
        </p:nvSpPr>
        <p:spPr>
          <a:xfrm>
            <a:off x="5575630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D50980-E795-4CC2-A4FE-3B014D09E830}"/>
              </a:ext>
            </a:extLst>
          </p:cNvPr>
          <p:cNvSpPr/>
          <p:nvPr/>
        </p:nvSpPr>
        <p:spPr>
          <a:xfrm>
            <a:off x="5662153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7F3E5D5-E644-4626-9DB7-8B118D4B29FD}"/>
              </a:ext>
            </a:extLst>
          </p:cNvPr>
          <p:cNvSpPr/>
          <p:nvPr/>
        </p:nvSpPr>
        <p:spPr>
          <a:xfrm>
            <a:off x="5856831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CE3E169-8026-4B49-911E-5D8759096257}"/>
              </a:ext>
            </a:extLst>
          </p:cNvPr>
          <p:cNvSpPr/>
          <p:nvPr/>
        </p:nvSpPr>
        <p:spPr>
          <a:xfrm>
            <a:off x="5816916" y="4743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5F29A04-40AF-46E9-A861-C53331D2C644}"/>
              </a:ext>
            </a:extLst>
          </p:cNvPr>
          <p:cNvSpPr/>
          <p:nvPr/>
        </p:nvSpPr>
        <p:spPr>
          <a:xfrm>
            <a:off x="6397189" y="533152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265689D-8B40-4E2C-826C-F01683AD7E9B}"/>
              </a:ext>
            </a:extLst>
          </p:cNvPr>
          <p:cNvSpPr/>
          <p:nvPr/>
        </p:nvSpPr>
        <p:spPr>
          <a:xfrm>
            <a:off x="6341721" y="48949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119F8CD-C854-4F62-AB3B-2BAEF824CB49}"/>
              </a:ext>
            </a:extLst>
          </p:cNvPr>
          <p:cNvSpPr/>
          <p:nvPr/>
        </p:nvSpPr>
        <p:spPr>
          <a:xfrm>
            <a:off x="6433161" y="4458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4AF0C47-375D-429B-AAF8-FED66BBD3063}"/>
              </a:ext>
            </a:extLst>
          </p:cNvPr>
          <p:cNvSpPr/>
          <p:nvPr/>
        </p:nvSpPr>
        <p:spPr>
          <a:xfrm>
            <a:off x="6494121" y="50473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257FC91-2C69-4B09-A8FF-9770E3424B2E}"/>
              </a:ext>
            </a:extLst>
          </p:cNvPr>
          <p:cNvSpPr/>
          <p:nvPr/>
        </p:nvSpPr>
        <p:spPr>
          <a:xfrm>
            <a:off x="6585561" y="4610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71751C-0B7A-4D92-A4D1-EC4348D16A80}"/>
              </a:ext>
            </a:extLst>
          </p:cNvPr>
          <p:cNvSpPr/>
          <p:nvPr/>
        </p:nvSpPr>
        <p:spPr>
          <a:xfrm>
            <a:off x="6501902" y="521676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B8A28AC-AC56-4E92-ABBC-98451C922CDF}"/>
              </a:ext>
            </a:extLst>
          </p:cNvPr>
          <p:cNvSpPr/>
          <p:nvPr/>
        </p:nvSpPr>
        <p:spPr>
          <a:xfrm>
            <a:off x="6296001" y="45434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EF1BF20-7A61-4C88-9E65-74DB5033D99B}"/>
              </a:ext>
            </a:extLst>
          </p:cNvPr>
          <p:cNvSpPr/>
          <p:nvPr/>
        </p:nvSpPr>
        <p:spPr>
          <a:xfrm>
            <a:off x="6112619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1BC9B2-958B-423F-8825-B29FA0184DE2}"/>
              </a:ext>
            </a:extLst>
          </p:cNvPr>
          <p:cNvCxnSpPr>
            <a:cxnSpLocks/>
          </p:cNvCxnSpPr>
          <p:nvPr/>
        </p:nvCxnSpPr>
        <p:spPr>
          <a:xfrm>
            <a:off x="5781781" y="4031226"/>
            <a:ext cx="706848" cy="18189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2BF67AC1-9A81-40CC-B4C2-21B8F3CFF747}"/>
              </a:ext>
            </a:extLst>
          </p:cNvPr>
          <p:cNvSpPr/>
          <p:nvPr/>
        </p:nvSpPr>
        <p:spPr>
          <a:xfrm>
            <a:off x="6646521" y="51997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0C4EE78-713B-42CB-8F94-62781113E5E3}"/>
              </a:ext>
            </a:extLst>
          </p:cNvPr>
          <p:cNvSpPr/>
          <p:nvPr/>
        </p:nvSpPr>
        <p:spPr>
          <a:xfrm>
            <a:off x="6112619" y="4366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38E29C-C1DD-4271-A1D3-27F4AF5E4FBA}"/>
              </a:ext>
            </a:extLst>
          </p:cNvPr>
          <p:cNvSpPr/>
          <p:nvPr/>
        </p:nvSpPr>
        <p:spPr>
          <a:xfrm>
            <a:off x="6670037" y="537724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24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Maka 2 neuron dapat membuat 2 garis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13272A-11D2-46DD-B689-570E0ABEE0FE}"/>
              </a:ext>
            </a:extLst>
          </p:cNvPr>
          <p:cNvSpPr/>
          <p:nvPr/>
        </p:nvSpPr>
        <p:spPr>
          <a:xfrm>
            <a:off x="1735106" y="4976781"/>
            <a:ext cx="365760" cy="365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D331BB-E002-4150-BF5C-B1226779D6C9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2100866" y="5138829"/>
            <a:ext cx="4260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3306-0B78-489F-8D71-9A848E5F0B5D}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>
            <a:off x="1279304" y="4129548"/>
            <a:ext cx="455802" cy="10301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381D3C-6090-47BA-B926-DDB3DD8DE4B5}"/>
              </a:ext>
            </a:extLst>
          </p:cNvPr>
          <p:cNvCxnSpPr>
            <a:cxnSpLocks/>
            <a:stCxn id="28" idx="3"/>
            <a:endCxn id="22" idx="2"/>
          </p:cNvCxnSpPr>
          <p:nvPr/>
        </p:nvCxnSpPr>
        <p:spPr>
          <a:xfrm flipV="1">
            <a:off x="1279304" y="5159661"/>
            <a:ext cx="455802" cy="4226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E178D-7094-436C-94F2-A4C5C8662317}"/>
              </a:ext>
            </a:extLst>
          </p:cNvPr>
          <p:cNvSpPr/>
          <p:nvPr/>
        </p:nvSpPr>
        <p:spPr>
          <a:xfrm>
            <a:off x="1122504" y="4030173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50CDA-DA8B-405F-98EA-AA49E070267A}"/>
              </a:ext>
            </a:extLst>
          </p:cNvPr>
          <p:cNvSpPr/>
          <p:nvPr/>
        </p:nvSpPr>
        <p:spPr>
          <a:xfrm>
            <a:off x="1122504" y="4756566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B19250-FD31-40FC-9CF6-1B65C67D295B}"/>
              </a:ext>
            </a:extLst>
          </p:cNvPr>
          <p:cNvSpPr/>
          <p:nvPr/>
        </p:nvSpPr>
        <p:spPr>
          <a:xfrm>
            <a:off x="1122504" y="5482959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98422-2B04-4CCF-8F30-31EB48B22429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>
            <a:off x="1279304" y="4855941"/>
            <a:ext cx="455802" cy="3037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AF4E9-0761-4801-BC78-7F278E5A02AE}"/>
              </a:ext>
            </a:extLst>
          </p:cNvPr>
          <p:cNvCxnSpPr/>
          <p:nvPr/>
        </p:nvCxnSpPr>
        <p:spPr>
          <a:xfrm>
            <a:off x="5325978" y="4129548"/>
            <a:ext cx="0" cy="16223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720686-BC7E-4BC4-B05F-571D9DF7D441}"/>
              </a:ext>
            </a:extLst>
          </p:cNvPr>
          <p:cNvCxnSpPr>
            <a:cxnSpLocks/>
          </p:cNvCxnSpPr>
          <p:nvPr/>
        </p:nvCxnSpPr>
        <p:spPr>
          <a:xfrm>
            <a:off x="5148815" y="5614220"/>
            <a:ext cx="21827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88235F3-04E8-4E0E-9AC7-DFAE62754969}"/>
              </a:ext>
            </a:extLst>
          </p:cNvPr>
          <p:cNvSpPr/>
          <p:nvPr/>
        </p:nvSpPr>
        <p:spPr>
          <a:xfrm>
            <a:off x="5447069" y="46569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24E458-1DCA-4FB2-9081-915807DD19C3}"/>
              </a:ext>
            </a:extLst>
          </p:cNvPr>
          <p:cNvSpPr/>
          <p:nvPr/>
        </p:nvSpPr>
        <p:spPr>
          <a:xfrm>
            <a:off x="5599469" y="48093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28104D-834F-443E-AFD9-3F859EA9E824}"/>
              </a:ext>
            </a:extLst>
          </p:cNvPr>
          <p:cNvSpPr/>
          <p:nvPr/>
        </p:nvSpPr>
        <p:spPr>
          <a:xfrm>
            <a:off x="5575630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56B5CB-F870-4A69-9654-3733AA68443A}"/>
              </a:ext>
            </a:extLst>
          </p:cNvPr>
          <p:cNvSpPr/>
          <p:nvPr/>
        </p:nvSpPr>
        <p:spPr>
          <a:xfrm>
            <a:off x="5662153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1101E-0A55-4123-8713-AEECA0008181}"/>
              </a:ext>
            </a:extLst>
          </p:cNvPr>
          <p:cNvSpPr/>
          <p:nvPr/>
        </p:nvSpPr>
        <p:spPr>
          <a:xfrm>
            <a:off x="5856831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6324EB5-80EC-4EA3-B3BD-29E571B73E26}"/>
              </a:ext>
            </a:extLst>
          </p:cNvPr>
          <p:cNvSpPr/>
          <p:nvPr/>
        </p:nvSpPr>
        <p:spPr>
          <a:xfrm>
            <a:off x="5816916" y="4743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61A76A-BE07-413E-9AF5-93AB0F9A98D1}"/>
              </a:ext>
            </a:extLst>
          </p:cNvPr>
          <p:cNvSpPr/>
          <p:nvPr/>
        </p:nvSpPr>
        <p:spPr>
          <a:xfrm>
            <a:off x="6397189" y="533152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BCDEB0-9E52-4AC5-A8CF-FEB7450C8701}"/>
              </a:ext>
            </a:extLst>
          </p:cNvPr>
          <p:cNvSpPr/>
          <p:nvPr/>
        </p:nvSpPr>
        <p:spPr>
          <a:xfrm>
            <a:off x="6341721" y="48949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FAB678-FEA4-4B0B-B466-C49594E48614}"/>
              </a:ext>
            </a:extLst>
          </p:cNvPr>
          <p:cNvSpPr/>
          <p:nvPr/>
        </p:nvSpPr>
        <p:spPr>
          <a:xfrm>
            <a:off x="6433161" y="4458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2DC73B3-323E-4629-89BD-5FE033DD4311}"/>
              </a:ext>
            </a:extLst>
          </p:cNvPr>
          <p:cNvSpPr/>
          <p:nvPr/>
        </p:nvSpPr>
        <p:spPr>
          <a:xfrm>
            <a:off x="6494121" y="50473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DB7ACEC-59AB-4426-974B-A3016E6B043E}"/>
              </a:ext>
            </a:extLst>
          </p:cNvPr>
          <p:cNvSpPr/>
          <p:nvPr/>
        </p:nvSpPr>
        <p:spPr>
          <a:xfrm>
            <a:off x="6585561" y="4610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244E02-90EE-4900-9688-DA2D830EA50B}"/>
              </a:ext>
            </a:extLst>
          </p:cNvPr>
          <p:cNvSpPr/>
          <p:nvPr/>
        </p:nvSpPr>
        <p:spPr>
          <a:xfrm>
            <a:off x="6501902" y="521676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0CEBB5-3844-436C-A375-73ADAE74F61B}"/>
              </a:ext>
            </a:extLst>
          </p:cNvPr>
          <p:cNvSpPr/>
          <p:nvPr/>
        </p:nvSpPr>
        <p:spPr>
          <a:xfrm>
            <a:off x="6296001" y="45434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B1350A-125A-4040-B98F-26099C1AD1D7}"/>
              </a:ext>
            </a:extLst>
          </p:cNvPr>
          <p:cNvSpPr/>
          <p:nvPr/>
        </p:nvSpPr>
        <p:spPr>
          <a:xfrm>
            <a:off x="6112619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E56057-6FA9-443B-A3DF-5F7A672F723F}"/>
              </a:ext>
            </a:extLst>
          </p:cNvPr>
          <p:cNvCxnSpPr>
            <a:cxnSpLocks/>
          </p:cNvCxnSpPr>
          <p:nvPr/>
        </p:nvCxnSpPr>
        <p:spPr>
          <a:xfrm>
            <a:off x="5781781" y="4031226"/>
            <a:ext cx="706848" cy="18189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BB958CE-1F27-473A-9F77-67ABD85DDA20}"/>
              </a:ext>
            </a:extLst>
          </p:cNvPr>
          <p:cNvSpPr/>
          <p:nvPr/>
        </p:nvSpPr>
        <p:spPr>
          <a:xfrm>
            <a:off x="6646521" y="51997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EC185E-28DF-41F7-820A-8FB34FAEAE75}"/>
              </a:ext>
            </a:extLst>
          </p:cNvPr>
          <p:cNvSpPr/>
          <p:nvPr/>
        </p:nvSpPr>
        <p:spPr>
          <a:xfrm>
            <a:off x="6112619" y="4366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DE2E1-23A6-4F50-888E-8CDD3348B06E}"/>
              </a:ext>
            </a:extLst>
          </p:cNvPr>
          <p:cNvSpPr/>
          <p:nvPr/>
        </p:nvSpPr>
        <p:spPr>
          <a:xfrm>
            <a:off x="6670037" y="537724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E058C2-746C-4E6E-81D7-363F92EECA5F}"/>
              </a:ext>
            </a:extLst>
          </p:cNvPr>
          <p:cNvSpPr/>
          <p:nvPr/>
        </p:nvSpPr>
        <p:spPr>
          <a:xfrm>
            <a:off x="1740223" y="4294417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2C1AD4-8ADF-4A93-B086-44AC2F5E6EBD}"/>
              </a:ext>
            </a:extLst>
          </p:cNvPr>
          <p:cNvCxnSpPr>
            <a:cxnSpLocks/>
            <a:stCxn id="26" idx="3"/>
            <a:endCxn id="51" idx="2"/>
          </p:cNvCxnSpPr>
          <p:nvPr/>
        </p:nvCxnSpPr>
        <p:spPr>
          <a:xfrm>
            <a:off x="1279304" y="4129548"/>
            <a:ext cx="460919" cy="34774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402FE1-0933-4F15-9272-48C2EC0B5A63}"/>
              </a:ext>
            </a:extLst>
          </p:cNvPr>
          <p:cNvCxnSpPr>
            <a:cxnSpLocks/>
            <a:stCxn id="27" idx="3"/>
            <a:endCxn id="51" idx="2"/>
          </p:cNvCxnSpPr>
          <p:nvPr/>
        </p:nvCxnSpPr>
        <p:spPr>
          <a:xfrm flipV="1">
            <a:off x="1279304" y="4477297"/>
            <a:ext cx="460919" cy="3786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08C0F9-3EE8-4345-807B-34F183242E60}"/>
              </a:ext>
            </a:extLst>
          </p:cNvPr>
          <p:cNvCxnSpPr>
            <a:cxnSpLocks/>
            <a:stCxn id="28" idx="3"/>
            <a:endCxn id="51" idx="2"/>
          </p:cNvCxnSpPr>
          <p:nvPr/>
        </p:nvCxnSpPr>
        <p:spPr>
          <a:xfrm flipV="1">
            <a:off x="1279304" y="4477297"/>
            <a:ext cx="460919" cy="1105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FACFA0-269C-45F0-844F-E937B9079630}"/>
              </a:ext>
            </a:extLst>
          </p:cNvPr>
          <p:cNvCxnSpPr>
            <a:cxnSpLocks/>
          </p:cNvCxnSpPr>
          <p:nvPr/>
        </p:nvCxnSpPr>
        <p:spPr>
          <a:xfrm flipV="1">
            <a:off x="2100866" y="4477297"/>
            <a:ext cx="42602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95F82A-0C4F-4155-A6DF-81D89CD31C38}"/>
              </a:ext>
            </a:extLst>
          </p:cNvPr>
          <p:cNvCxnSpPr>
            <a:cxnSpLocks/>
          </p:cNvCxnSpPr>
          <p:nvPr/>
        </p:nvCxnSpPr>
        <p:spPr>
          <a:xfrm>
            <a:off x="5447069" y="4366800"/>
            <a:ext cx="2045112" cy="8499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2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FB4CC75-0452-41B5-8451-E9E62471857A}"/>
              </a:ext>
            </a:extLst>
          </p:cNvPr>
          <p:cNvSpPr/>
          <p:nvPr/>
        </p:nvSpPr>
        <p:spPr>
          <a:xfrm>
            <a:off x="5337178" y="4033206"/>
            <a:ext cx="2045111" cy="1583203"/>
          </a:xfrm>
          <a:custGeom>
            <a:avLst/>
            <a:gdLst>
              <a:gd name="connsiteX0" fmla="*/ 0 w 2045111"/>
              <a:gd name="connsiteY0" fmla="*/ 0 h 1574338"/>
              <a:gd name="connsiteX1" fmla="*/ 2045111 w 2045111"/>
              <a:gd name="connsiteY1" fmla="*/ 0 h 1574338"/>
              <a:gd name="connsiteX2" fmla="*/ 2045111 w 2045111"/>
              <a:gd name="connsiteY2" fmla="*/ 1574338 h 1574338"/>
              <a:gd name="connsiteX3" fmla="*/ 0 w 2045111"/>
              <a:gd name="connsiteY3" fmla="*/ 1574338 h 1574338"/>
              <a:gd name="connsiteX4" fmla="*/ 0 w 2045111"/>
              <a:gd name="connsiteY4" fmla="*/ 0 h 1574338"/>
              <a:gd name="connsiteX0" fmla="*/ 0 w 2045111"/>
              <a:gd name="connsiteY0" fmla="*/ 0 h 1574338"/>
              <a:gd name="connsiteX1" fmla="*/ 2045111 w 2045111"/>
              <a:gd name="connsiteY1" fmla="*/ 0 h 1574338"/>
              <a:gd name="connsiteX2" fmla="*/ 2035651 w 2045111"/>
              <a:gd name="connsiteY2" fmla="*/ 1112098 h 1574338"/>
              <a:gd name="connsiteX3" fmla="*/ 2045111 w 2045111"/>
              <a:gd name="connsiteY3" fmla="*/ 1574338 h 1574338"/>
              <a:gd name="connsiteX4" fmla="*/ 0 w 2045111"/>
              <a:gd name="connsiteY4" fmla="*/ 1574338 h 1574338"/>
              <a:gd name="connsiteX5" fmla="*/ 0 w 2045111"/>
              <a:gd name="connsiteY5" fmla="*/ 0 h 1574338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2045111 w 2045111"/>
              <a:gd name="connsiteY3" fmla="*/ 1574338 h 1583203"/>
              <a:gd name="connsiteX4" fmla="*/ 1088026 w 2045111"/>
              <a:gd name="connsiteY4" fmla="*/ 1583203 h 1583203"/>
              <a:gd name="connsiteX5" fmla="*/ 0 w 2045111"/>
              <a:gd name="connsiteY5" fmla="*/ 1574338 h 1583203"/>
              <a:gd name="connsiteX6" fmla="*/ 0 w 2045111"/>
              <a:gd name="connsiteY6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924233 w 2045111"/>
              <a:gd name="connsiteY3" fmla="*/ 787758 h 1583203"/>
              <a:gd name="connsiteX4" fmla="*/ 1088026 w 2045111"/>
              <a:gd name="connsiteY4" fmla="*/ 1583203 h 1583203"/>
              <a:gd name="connsiteX5" fmla="*/ 0 w 2045111"/>
              <a:gd name="connsiteY5" fmla="*/ 1574338 h 1583203"/>
              <a:gd name="connsiteX6" fmla="*/ 0 w 2045111"/>
              <a:gd name="connsiteY6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757085 w 2045111"/>
              <a:gd name="connsiteY3" fmla="*/ 620609 h 1583203"/>
              <a:gd name="connsiteX4" fmla="*/ 1088026 w 2045111"/>
              <a:gd name="connsiteY4" fmla="*/ 1583203 h 1583203"/>
              <a:gd name="connsiteX5" fmla="*/ 0 w 2045111"/>
              <a:gd name="connsiteY5" fmla="*/ 1574338 h 1583203"/>
              <a:gd name="connsiteX6" fmla="*/ 0 w 2045111"/>
              <a:gd name="connsiteY6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757085 w 2045111"/>
              <a:gd name="connsiteY3" fmla="*/ 620609 h 1583203"/>
              <a:gd name="connsiteX4" fmla="*/ 493351 w 2045111"/>
              <a:gd name="connsiteY4" fmla="*/ 450304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757085 w 2045111"/>
              <a:gd name="connsiteY3" fmla="*/ 620609 h 1583203"/>
              <a:gd name="connsiteX4" fmla="*/ 611338 w 2045111"/>
              <a:gd name="connsiteY4" fmla="*/ 351982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757085 w 2045111"/>
              <a:gd name="connsiteY3" fmla="*/ 620609 h 1583203"/>
              <a:gd name="connsiteX4" fmla="*/ 611338 w 2045111"/>
              <a:gd name="connsiteY4" fmla="*/ 499466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904569 w 2045111"/>
              <a:gd name="connsiteY3" fmla="*/ 502621 h 1583203"/>
              <a:gd name="connsiteX4" fmla="*/ 611338 w 2045111"/>
              <a:gd name="connsiteY4" fmla="*/ 499466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904569 w 2045111"/>
              <a:gd name="connsiteY3" fmla="*/ 502621 h 1583203"/>
              <a:gd name="connsiteX4" fmla="*/ 660499 w 2045111"/>
              <a:gd name="connsiteY4" fmla="*/ 568292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904569 w 2045111"/>
              <a:gd name="connsiteY3" fmla="*/ 630440 h 1583203"/>
              <a:gd name="connsiteX4" fmla="*/ 660499 w 2045111"/>
              <a:gd name="connsiteY4" fmla="*/ 568292 h 1583203"/>
              <a:gd name="connsiteX5" fmla="*/ 1088026 w 2045111"/>
              <a:gd name="connsiteY5" fmla="*/ 1583203 h 1583203"/>
              <a:gd name="connsiteX6" fmla="*/ 0 w 2045111"/>
              <a:gd name="connsiteY6" fmla="*/ 1574338 h 1583203"/>
              <a:gd name="connsiteX7" fmla="*/ 0 w 2045111"/>
              <a:gd name="connsiteY7" fmla="*/ 0 h 1583203"/>
              <a:gd name="connsiteX0" fmla="*/ 0 w 2045111"/>
              <a:gd name="connsiteY0" fmla="*/ 0 h 1583203"/>
              <a:gd name="connsiteX1" fmla="*/ 2045111 w 2045111"/>
              <a:gd name="connsiteY1" fmla="*/ 0 h 1583203"/>
              <a:gd name="connsiteX2" fmla="*/ 2035651 w 2045111"/>
              <a:gd name="connsiteY2" fmla="*/ 1112098 h 1583203"/>
              <a:gd name="connsiteX3" fmla="*/ 660499 w 2045111"/>
              <a:gd name="connsiteY3" fmla="*/ 568292 h 1583203"/>
              <a:gd name="connsiteX4" fmla="*/ 1088026 w 2045111"/>
              <a:gd name="connsiteY4" fmla="*/ 1583203 h 1583203"/>
              <a:gd name="connsiteX5" fmla="*/ 0 w 2045111"/>
              <a:gd name="connsiteY5" fmla="*/ 1574338 h 1583203"/>
              <a:gd name="connsiteX6" fmla="*/ 0 w 2045111"/>
              <a:gd name="connsiteY6" fmla="*/ 0 h 1583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45111" h="1583203">
                <a:moveTo>
                  <a:pt x="0" y="0"/>
                </a:moveTo>
                <a:lnTo>
                  <a:pt x="2045111" y="0"/>
                </a:lnTo>
                <a:cubicBezTo>
                  <a:pt x="2041958" y="370699"/>
                  <a:pt x="2038804" y="741399"/>
                  <a:pt x="2035651" y="1112098"/>
                </a:cubicBezTo>
                <a:lnTo>
                  <a:pt x="660499" y="568292"/>
                </a:lnTo>
                <a:lnTo>
                  <a:pt x="1088026" y="1583203"/>
                </a:lnTo>
                <a:lnTo>
                  <a:pt x="0" y="15743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Maka 2 neuron dapat membuat 2 garis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Kemudian dengan tambahan 1 neuron lagi, kita bisa menggabungkan kedua garis menjadi satu klasifikasi kelas 1 dan 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13272A-11D2-46DD-B689-570E0ABEE0FE}"/>
              </a:ext>
            </a:extLst>
          </p:cNvPr>
          <p:cNvSpPr/>
          <p:nvPr/>
        </p:nvSpPr>
        <p:spPr>
          <a:xfrm>
            <a:off x="1735106" y="4976781"/>
            <a:ext cx="365760" cy="3657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D331BB-E002-4150-BF5C-B1226779D6C9}"/>
              </a:ext>
            </a:extLst>
          </p:cNvPr>
          <p:cNvCxnSpPr>
            <a:cxnSpLocks/>
            <a:stCxn id="22" idx="6"/>
            <a:endCxn id="55" idx="2"/>
          </p:cNvCxnSpPr>
          <p:nvPr/>
        </p:nvCxnSpPr>
        <p:spPr>
          <a:xfrm flipV="1">
            <a:off x="2100866" y="4836627"/>
            <a:ext cx="306974" cy="32303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3306-0B78-489F-8D71-9A848E5F0B5D}"/>
              </a:ext>
            </a:extLst>
          </p:cNvPr>
          <p:cNvCxnSpPr>
            <a:cxnSpLocks/>
            <a:stCxn id="26" idx="3"/>
            <a:endCxn id="22" idx="2"/>
          </p:cNvCxnSpPr>
          <p:nvPr/>
        </p:nvCxnSpPr>
        <p:spPr>
          <a:xfrm>
            <a:off x="1279304" y="4129548"/>
            <a:ext cx="455802" cy="103011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381D3C-6090-47BA-B926-DDB3DD8DE4B5}"/>
              </a:ext>
            </a:extLst>
          </p:cNvPr>
          <p:cNvCxnSpPr>
            <a:cxnSpLocks/>
            <a:stCxn id="28" idx="3"/>
            <a:endCxn id="22" idx="2"/>
          </p:cNvCxnSpPr>
          <p:nvPr/>
        </p:nvCxnSpPr>
        <p:spPr>
          <a:xfrm flipV="1">
            <a:off x="1279304" y="5159661"/>
            <a:ext cx="455802" cy="42267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E178D-7094-436C-94F2-A4C5C8662317}"/>
              </a:ext>
            </a:extLst>
          </p:cNvPr>
          <p:cNvSpPr/>
          <p:nvPr/>
        </p:nvSpPr>
        <p:spPr>
          <a:xfrm>
            <a:off x="1122504" y="4030173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50CDA-DA8B-405F-98EA-AA49E070267A}"/>
              </a:ext>
            </a:extLst>
          </p:cNvPr>
          <p:cNvSpPr/>
          <p:nvPr/>
        </p:nvSpPr>
        <p:spPr>
          <a:xfrm>
            <a:off x="1122504" y="4756566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B19250-FD31-40FC-9CF6-1B65C67D295B}"/>
              </a:ext>
            </a:extLst>
          </p:cNvPr>
          <p:cNvSpPr/>
          <p:nvPr/>
        </p:nvSpPr>
        <p:spPr>
          <a:xfrm>
            <a:off x="1122504" y="5482959"/>
            <a:ext cx="156800" cy="198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98422-2B04-4CCF-8F30-31EB48B22429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>
            <a:off x="1279304" y="4855941"/>
            <a:ext cx="455802" cy="30372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AF4E9-0761-4801-BC78-7F278E5A02AE}"/>
              </a:ext>
            </a:extLst>
          </p:cNvPr>
          <p:cNvCxnSpPr/>
          <p:nvPr/>
        </p:nvCxnSpPr>
        <p:spPr>
          <a:xfrm>
            <a:off x="5325978" y="4129548"/>
            <a:ext cx="0" cy="16223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7720686-BC7E-4BC4-B05F-571D9DF7D441}"/>
              </a:ext>
            </a:extLst>
          </p:cNvPr>
          <p:cNvCxnSpPr>
            <a:cxnSpLocks/>
          </p:cNvCxnSpPr>
          <p:nvPr/>
        </p:nvCxnSpPr>
        <p:spPr>
          <a:xfrm>
            <a:off x="5148815" y="5614220"/>
            <a:ext cx="218276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88235F3-04E8-4E0E-9AC7-DFAE62754969}"/>
              </a:ext>
            </a:extLst>
          </p:cNvPr>
          <p:cNvSpPr/>
          <p:nvPr/>
        </p:nvSpPr>
        <p:spPr>
          <a:xfrm>
            <a:off x="5447069" y="46569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24E458-1DCA-4FB2-9081-915807DD19C3}"/>
              </a:ext>
            </a:extLst>
          </p:cNvPr>
          <p:cNvSpPr/>
          <p:nvPr/>
        </p:nvSpPr>
        <p:spPr>
          <a:xfrm>
            <a:off x="5599469" y="480937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28104D-834F-443E-AFD9-3F859EA9E824}"/>
              </a:ext>
            </a:extLst>
          </p:cNvPr>
          <p:cNvSpPr/>
          <p:nvPr/>
        </p:nvSpPr>
        <p:spPr>
          <a:xfrm>
            <a:off x="5575630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56B5CB-F870-4A69-9654-3733AA68443A}"/>
              </a:ext>
            </a:extLst>
          </p:cNvPr>
          <p:cNvSpPr/>
          <p:nvPr/>
        </p:nvSpPr>
        <p:spPr>
          <a:xfrm>
            <a:off x="5662153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741101E-0A55-4123-8713-AEECA0008181}"/>
              </a:ext>
            </a:extLst>
          </p:cNvPr>
          <p:cNvSpPr/>
          <p:nvPr/>
        </p:nvSpPr>
        <p:spPr>
          <a:xfrm>
            <a:off x="5856831" y="517871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6324EB5-80EC-4EA3-B3BD-29E571B73E26}"/>
              </a:ext>
            </a:extLst>
          </p:cNvPr>
          <p:cNvSpPr/>
          <p:nvPr/>
        </p:nvSpPr>
        <p:spPr>
          <a:xfrm>
            <a:off x="5816916" y="47432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61A76A-BE07-413E-9AF5-93AB0F9A98D1}"/>
              </a:ext>
            </a:extLst>
          </p:cNvPr>
          <p:cNvSpPr/>
          <p:nvPr/>
        </p:nvSpPr>
        <p:spPr>
          <a:xfrm>
            <a:off x="6397189" y="533152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5BCDEB0-9E52-4AC5-A8CF-FEB7450C8701}"/>
              </a:ext>
            </a:extLst>
          </p:cNvPr>
          <p:cNvSpPr/>
          <p:nvPr/>
        </p:nvSpPr>
        <p:spPr>
          <a:xfrm>
            <a:off x="6341721" y="48949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6FAB678-FEA4-4B0B-B466-C49594E48614}"/>
              </a:ext>
            </a:extLst>
          </p:cNvPr>
          <p:cNvSpPr/>
          <p:nvPr/>
        </p:nvSpPr>
        <p:spPr>
          <a:xfrm>
            <a:off x="6433161" y="44582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2DC73B3-323E-4629-89BD-5FE033DD4311}"/>
              </a:ext>
            </a:extLst>
          </p:cNvPr>
          <p:cNvSpPr/>
          <p:nvPr/>
        </p:nvSpPr>
        <p:spPr>
          <a:xfrm>
            <a:off x="6494121" y="50473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DB7ACEC-59AB-4426-974B-A3016E6B043E}"/>
              </a:ext>
            </a:extLst>
          </p:cNvPr>
          <p:cNvSpPr/>
          <p:nvPr/>
        </p:nvSpPr>
        <p:spPr>
          <a:xfrm>
            <a:off x="6585561" y="461064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D244E02-90EE-4900-9688-DA2D830EA50B}"/>
              </a:ext>
            </a:extLst>
          </p:cNvPr>
          <p:cNvSpPr/>
          <p:nvPr/>
        </p:nvSpPr>
        <p:spPr>
          <a:xfrm>
            <a:off x="6501902" y="5216768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40CEBB5-3844-436C-A375-73ADAE74F61B}"/>
              </a:ext>
            </a:extLst>
          </p:cNvPr>
          <p:cNvSpPr/>
          <p:nvPr/>
        </p:nvSpPr>
        <p:spPr>
          <a:xfrm>
            <a:off x="6296001" y="454347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AB1350A-125A-4040-B98F-26099C1AD1D7}"/>
              </a:ext>
            </a:extLst>
          </p:cNvPr>
          <p:cNvSpPr/>
          <p:nvPr/>
        </p:nvSpPr>
        <p:spPr>
          <a:xfrm>
            <a:off x="6112619" y="536046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CE56057-6FA9-443B-A3DF-5F7A672F723F}"/>
              </a:ext>
            </a:extLst>
          </p:cNvPr>
          <p:cNvCxnSpPr>
            <a:cxnSpLocks/>
          </p:cNvCxnSpPr>
          <p:nvPr/>
        </p:nvCxnSpPr>
        <p:spPr>
          <a:xfrm>
            <a:off x="5781781" y="4031226"/>
            <a:ext cx="706848" cy="181896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BB958CE-1F27-473A-9F77-67ABD85DDA20}"/>
              </a:ext>
            </a:extLst>
          </p:cNvPr>
          <p:cNvSpPr/>
          <p:nvPr/>
        </p:nvSpPr>
        <p:spPr>
          <a:xfrm>
            <a:off x="6646521" y="5199789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EC185E-28DF-41F7-820A-8FB34FAEAE75}"/>
              </a:ext>
            </a:extLst>
          </p:cNvPr>
          <p:cNvSpPr/>
          <p:nvPr/>
        </p:nvSpPr>
        <p:spPr>
          <a:xfrm>
            <a:off x="6112619" y="436680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7DE2E1-23A6-4F50-888E-8CDD3348B06E}"/>
              </a:ext>
            </a:extLst>
          </p:cNvPr>
          <p:cNvSpPr/>
          <p:nvPr/>
        </p:nvSpPr>
        <p:spPr>
          <a:xfrm>
            <a:off x="6670037" y="537724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E058C2-746C-4E6E-81D7-363F92EECA5F}"/>
              </a:ext>
            </a:extLst>
          </p:cNvPr>
          <p:cNvSpPr/>
          <p:nvPr/>
        </p:nvSpPr>
        <p:spPr>
          <a:xfrm>
            <a:off x="1740223" y="4294417"/>
            <a:ext cx="365760" cy="365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72C1AD4-8ADF-4A93-B086-44AC2F5E6EBD}"/>
              </a:ext>
            </a:extLst>
          </p:cNvPr>
          <p:cNvCxnSpPr>
            <a:cxnSpLocks/>
            <a:stCxn id="26" idx="3"/>
            <a:endCxn id="51" idx="2"/>
          </p:cNvCxnSpPr>
          <p:nvPr/>
        </p:nvCxnSpPr>
        <p:spPr>
          <a:xfrm>
            <a:off x="1279304" y="4129548"/>
            <a:ext cx="460919" cy="34774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A402FE1-0933-4F15-9272-48C2EC0B5A63}"/>
              </a:ext>
            </a:extLst>
          </p:cNvPr>
          <p:cNvCxnSpPr>
            <a:cxnSpLocks/>
            <a:stCxn id="27" idx="3"/>
            <a:endCxn id="51" idx="2"/>
          </p:cNvCxnSpPr>
          <p:nvPr/>
        </p:nvCxnSpPr>
        <p:spPr>
          <a:xfrm flipV="1">
            <a:off x="1279304" y="4477297"/>
            <a:ext cx="460919" cy="378644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C08C0F9-3EE8-4345-807B-34F183242E60}"/>
              </a:ext>
            </a:extLst>
          </p:cNvPr>
          <p:cNvCxnSpPr>
            <a:cxnSpLocks/>
            <a:stCxn id="28" idx="3"/>
            <a:endCxn id="51" idx="2"/>
          </p:cNvCxnSpPr>
          <p:nvPr/>
        </p:nvCxnSpPr>
        <p:spPr>
          <a:xfrm flipV="1">
            <a:off x="1279304" y="4477297"/>
            <a:ext cx="460919" cy="1105037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FACFA0-269C-45F0-844F-E937B9079630}"/>
              </a:ext>
            </a:extLst>
          </p:cNvPr>
          <p:cNvCxnSpPr>
            <a:cxnSpLocks/>
            <a:stCxn id="51" idx="6"/>
            <a:endCxn id="55" idx="2"/>
          </p:cNvCxnSpPr>
          <p:nvPr/>
        </p:nvCxnSpPr>
        <p:spPr>
          <a:xfrm>
            <a:off x="2105983" y="4477297"/>
            <a:ext cx="301857" cy="35933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495F82A-0C4F-4155-A6DF-81D89CD31C38}"/>
              </a:ext>
            </a:extLst>
          </p:cNvPr>
          <p:cNvCxnSpPr>
            <a:cxnSpLocks/>
          </p:cNvCxnSpPr>
          <p:nvPr/>
        </p:nvCxnSpPr>
        <p:spPr>
          <a:xfrm>
            <a:off x="5447069" y="4366800"/>
            <a:ext cx="2045112" cy="8499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1AE90CC-7E59-4832-9345-4A1B14275E41}"/>
              </a:ext>
            </a:extLst>
          </p:cNvPr>
          <p:cNvSpPr/>
          <p:nvPr/>
        </p:nvSpPr>
        <p:spPr>
          <a:xfrm>
            <a:off x="2407840" y="4653747"/>
            <a:ext cx="365760" cy="3657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467EDC4-431C-42F2-AD2D-458C7C5A1756}"/>
              </a:ext>
            </a:extLst>
          </p:cNvPr>
          <p:cNvCxnSpPr>
            <a:cxnSpLocks/>
            <a:stCxn id="55" idx="6"/>
          </p:cNvCxnSpPr>
          <p:nvPr/>
        </p:nvCxnSpPr>
        <p:spPr>
          <a:xfrm flipV="1">
            <a:off x="2773600" y="4824807"/>
            <a:ext cx="334712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49635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Secara teori, semakin banyak neuron dan layer yang digunakan, semakin tinggi kemampuan JST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57" name="Content Placeholder 8">
            <a:extLst>
              <a:ext uri="{FF2B5EF4-FFF2-40B4-BE49-F238E27FC236}">
                <a16:creationId xmlns:a16="http://schemas.microsoft.com/office/drawing/2014/main" id="{96CD9590-688F-428D-9660-AEC3524DCEC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25" y="2544802"/>
            <a:ext cx="8326438" cy="29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53062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Di sini bisa kita intuisikan bahwa setiap neuron melakukan </a:t>
            </a:r>
            <a:br>
              <a:rPr lang="id-ID" sz="2400" dirty="0"/>
            </a:br>
            <a:r>
              <a:rPr lang="id-ID" sz="2400" dirty="0">
                <a:solidFill>
                  <a:srgbClr val="0000FF"/>
                </a:solidFill>
              </a:rPr>
              <a:t>sub-klasifikasi fitur </a:t>
            </a:r>
            <a:r>
              <a:rPr lang="id-ID" sz="2400" dirty="0"/>
              <a:t>(YA/TIDAK), 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Kemudian menggabungkan ada-tidaknya fitur kecil ke </a:t>
            </a:r>
            <a:br>
              <a:rPr lang="id-ID" sz="2400" dirty="0"/>
            </a:br>
            <a:r>
              <a:rPr lang="id-ID" sz="2400" dirty="0"/>
              <a:t>sub-klasifikasi fitur yang lebih besar hingga klasifikasi kelasnya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D612F22-37ED-45E1-B0FD-793DA459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97" y="4421770"/>
            <a:ext cx="1217353" cy="139126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8330C5-B10E-4CB1-8B2D-FA0F26E824F3}"/>
              </a:ext>
            </a:extLst>
          </p:cNvPr>
          <p:cNvCxnSpPr>
            <a:cxnSpLocks/>
          </p:cNvCxnSpPr>
          <p:nvPr/>
        </p:nvCxnSpPr>
        <p:spPr>
          <a:xfrm>
            <a:off x="2422196" y="5142800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55EC7E-5C86-4977-904E-62065E49A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52296"/>
              </p:ext>
            </p:extLst>
          </p:nvPr>
        </p:nvGraphicFramePr>
        <p:xfrm>
          <a:off x="2936240" y="4675440"/>
          <a:ext cx="208280" cy="93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00407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64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13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6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47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8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24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788192"/>
                  </a:ext>
                </a:extLst>
              </a:tr>
            </a:tbl>
          </a:graphicData>
        </a:graphic>
      </p:graphicFrame>
      <p:sp>
        <p:nvSpPr>
          <p:cNvPr id="58" name="Oval 57">
            <a:extLst>
              <a:ext uri="{FF2B5EF4-FFF2-40B4-BE49-F238E27FC236}">
                <a16:creationId xmlns:a16="http://schemas.microsoft.com/office/drawing/2014/main" id="{BA5C138D-B4BC-4F80-8D7E-C2E7F43DC784}"/>
              </a:ext>
            </a:extLst>
          </p:cNvPr>
          <p:cNvSpPr/>
          <p:nvPr/>
        </p:nvSpPr>
        <p:spPr>
          <a:xfrm>
            <a:off x="3808122" y="421327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4A61B3-A6D6-43DC-AC32-F999CE1F4F40}"/>
              </a:ext>
            </a:extLst>
          </p:cNvPr>
          <p:cNvSpPr/>
          <p:nvPr/>
        </p:nvSpPr>
        <p:spPr>
          <a:xfrm>
            <a:off x="3808122" y="467398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A6E0E84-5A42-4525-B611-17F099714A5B}"/>
              </a:ext>
            </a:extLst>
          </p:cNvPr>
          <p:cNvSpPr/>
          <p:nvPr/>
        </p:nvSpPr>
        <p:spPr>
          <a:xfrm>
            <a:off x="3808122" y="5134699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BC93F96-E392-40D8-9068-431121C322FF}"/>
              </a:ext>
            </a:extLst>
          </p:cNvPr>
          <p:cNvSpPr/>
          <p:nvPr/>
        </p:nvSpPr>
        <p:spPr>
          <a:xfrm>
            <a:off x="3808122" y="561016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A9B231-7570-4D1C-B6A1-0048A2FDA723}"/>
              </a:ext>
            </a:extLst>
          </p:cNvPr>
          <p:cNvCxnSpPr>
            <a:stCxn id="74" idx="2"/>
            <a:endCxn id="58" idx="6"/>
          </p:cNvCxnSpPr>
          <p:nvPr/>
        </p:nvCxnSpPr>
        <p:spPr>
          <a:xfrm flipH="1" flipV="1">
            <a:off x="4265322" y="4441873"/>
            <a:ext cx="67528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022D45-1764-48DF-91A1-83FD42E8630F}"/>
              </a:ext>
            </a:extLst>
          </p:cNvPr>
          <p:cNvCxnSpPr>
            <a:stCxn id="74" idx="2"/>
            <a:endCxn id="61" idx="6"/>
          </p:cNvCxnSpPr>
          <p:nvPr/>
        </p:nvCxnSpPr>
        <p:spPr>
          <a:xfrm flipH="1" flipV="1">
            <a:off x="4265322" y="4902586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79F5E2-D1CD-40D6-890C-753F1034D273}"/>
              </a:ext>
            </a:extLst>
          </p:cNvPr>
          <p:cNvCxnSpPr>
            <a:stCxn id="75" idx="2"/>
            <a:endCxn id="58" idx="6"/>
          </p:cNvCxnSpPr>
          <p:nvPr/>
        </p:nvCxnSpPr>
        <p:spPr>
          <a:xfrm flipH="1" flipV="1">
            <a:off x="4265322" y="4441873"/>
            <a:ext cx="675288" cy="9403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1854CF-FCE0-466A-8D2B-B9C998169DFC}"/>
              </a:ext>
            </a:extLst>
          </p:cNvPr>
          <p:cNvCxnSpPr>
            <a:stCxn id="75" idx="2"/>
            <a:endCxn id="61" idx="6"/>
          </p:cNvCxnSpPr>
          <p:nvPr/>
        </p:nvCxnSpPr>
        <p:spPr>
          <a:xfrm flipH="1" flipV="1">
            <a:off x="4265322" y="4902586"/>
            <a:ext cx="67528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F1CB50F-487E-456E-8775-CAED821705F0}"/>
              </a:ext>
            </a:extLst>
          </p:cNvPr>
          <p:cNvCxnSpPr>
            <a:stCxn id="75" idx="2"/>
            <a:endCxn id="62" idx="6"/>
          </p:cNvCxnSpPr>
          <p:nvPr/>
        </p:nvCxnSpPr>
        <p:spPr>
          <a:xfrm flipH="1" flipV="1">
            <a:off x="4265322" y="5363299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1B5AC6-4722-421B-8B06-D2217D0A1432}"/>
              </a:ext>
            </a:extLst>
          </p:cNvPr>
          <p:cNvCxnSpPr>
            <a:stCxn id="74" idx="2"/>
            <a:endCxn id="62" idx="6"/>
          </p:cNvCxnSpPr>
          <p:nvPr/>
        </p:nvCxnSpPr>
        <p:spPr>
          <a:xfrm flipH="1">
            <a:off x="4265322" y="4921556"/>
            <a:ext cx="67528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2F3053-850F-44A3-81EE-8316A5D7DBCC}"/>
              </a:ext>
            </a:extLst>
          </p:cNvPr>
          <p:cNvCxnSpPr>
            <a:stCxn id="75" idx="2"/>
            <a:endCxn id="63" idx="6"/>
          </p:cNvCxnSpPr>
          <p:nvPr/>
        </p:nvCxnSpPr>
        <p:spPr>
          <a:xfrm flipH="1">
            <a:off x="4265322" y="5382269"/>
            <a:ext cx="675288" cy="4564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1E720A-7B7B-4324-BD72-DBAAF7EDE333}"/>
              </a:ext>
            </a:extLst>
          </p:cNvPr>
          <p:cNvCxnSpPr>
            <a:stCxn id="74" idx="2"/>
            <a:endCxn id="63" idx="6"/>
          </p:cNvCxnSpPr>
          <p:nvPr/>
        </p:nvCxnSpPr>
        <p:spPr>
          <a:xfrm flipH="1">
            <a:off x="4265322" y="4921556"/>
            <a:ext cx="675288" cy="9172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20C2362-3691-46D8-9AE3-31379F6DC57C}"/>
              </a:ext>
            </a:extLst>
          </p:cNvPr>
          <p:cNvSpPr/>
          <p:nvPr/>
        </p:nvSpPr>
        <p:spPr>
          <a:xfrm>
            <a:off x="4940610" y="423224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5571C64-07D0-4999-B538-64C9FCE388CC}"/>
              </a:ext>
            </a:extLst>
          </p:cNvPr>
          <p:cNvSpPr/>
          <p:nvPr/>
        </p:nvSpPr>
        <p:spPr>
          <a:xfrm>
            <a:off x="4940610" y="469295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DA3F8D3-A080-4A5A-9D7D-A715AC072756}"/>
              </a:ext>
            </a:extLst>
          </p:cNvPr>
          <p:cNvSpPr/>
          <p:nvPr/>
        </p:nvSpPr>
        <p:spPr>
          <a:xfrm>
            <a:off x="4940610" y="5153669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A475D1F-A05B-4289-B946-81FB57E38D8E}"/>
              </a:ext>
            </a:extLst>
          </p:cNvPr>
          <p:cNvSpPr/>
          <p:nvPr/>
        </p:nvSpPr>
        <p:spPr>
          <a:xfrm>
            <a:off x="4940610" y="562913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C26875-29E3-47AA-869B-56FE09766D4C}"/>
              </a:ext>
            </a:extLst>
          </p:cNvPr>
          <p:cNvSpPr/>
          <p:nvPr/>
        </p:nvSpPr>
        <p:spPr>
          <a:xfrm>
            <a:off x="5953074" y="4575898"/>
            <a:ext cx="564566" cy="56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67605D-0B75-4A21-8EC8-533AFF6A25F5}"/>
              </a:ext>
            </a:extLst>
          </p:cNvPr>
          <p:cNvSpPr/>
          <p:nvPr/>
        </p:nvSpPr>
        <p:spPr>
          <a:xfrm>
            <a:off x="5940759" y="5268237"/>
            <a:ext cx="564566" cy="56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2651A1-94B2-41B8-BB5F-3619702AF244}"/>
              </a:ext>
            </a:extLst>
          </p:cNvPr>
          <p:cNvCxnSpPr>
            <a:cxnSpLocks/>
            <a:stCxn id="77" idx="2"/>
            <a:endCxn id="73" idx="6"/>
          </p:cNvCxnSpPr>
          <p:nvPr/>
        </p:nvCxnSpPr>
        <p:spPr>
          <a:xfrm flipH="1" flipV="1">
            <a:off x="5397810" y="4460843"/>
            <a:ext cx="555264" cy="3973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C4E06A5-5F37-42FA-9F84-EEB3CA6F306F}"/>
              </a:ext>
            </a:extLst>
          </p:cNvPr>
          <p:cNvCxnSpPr>
            <a:cxnSpLocks/>
            <a:stCxn id="77" idx="2"/>
            <a:endCxn id="74" idx="6"/>
          </p:cNvCxnSpPr>
          <p:nvPr/>
        </p:nvCxnSpPr>
        <p:spPr>
          <a:xfrm flipH="1">
            <a:off x="5397810" y="4858181"/>
            <a:ext cx="555264" cy="6337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2BF56C-8A3E-4AB8-9BCB-034457085DC7}"/>
              </a:ext>
            </a:extLst>
          </p:cNvPr>
          <p:cNvCxnSpPr>
            <a:cxnSpLocks/>
            <a:stCxn id="78" idx="2"/>
            <a:endCxn id="73" idx="6"/>
          </p:cNvCxnSpPr>
          <p:nvPr/>
        </p:nvCxnSpPr>
        <p:spPr>
          <a:xfrm flipH="1" flipV="1">
            <a:off x="5397810" y="4460843"/>
            <a:ext cx="542949" cy="10896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50AC7DF-9EA0-421D-BE96-D1B12D4A8BEB}"/>
              </a:ext>
            </a:extLst>
          </p:cNvPr>
          <p:cNvCxnSpPr>
            <a:cxnSpLocks/>
            <a:stCxn id="78" idx="2"/>
            <a:endCxn id="74" idx="6"/>
          </p:cNvCxnSpPr>
          <p:nvPr/>
        </p:nvCxnSpPr>
        <p:spPr>
          <a:xfrm flipH="1" flipV="1">
            <a:off x="5397810" y="4921556"/>
            <a:ext cx="542949" cy="6289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E3E724-36BB-4BD4-BBCF-2EC47BB0F353}"/>
              </a:ext>
            </a:extLst>
          </p:cNvPr>
          <p:cNvCxnSpPr>
            <a:cxnSpLocks/>
            <a:stCxn id="78" idx="2"/>
            <a:endCxn id="75" idx="6"/>
          </p:cNvCxnSpPr>
          <p:nvPr/>
        </p:nvCxnSpPr>
        <p:spPr>
          <a:xfrm flipH="1" flipV="1">
            <a:off x="5397810" y="5382269"/>
            <a:ext cx="542949" cy="16825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E77F13-0805-4091-9D45-6C52401AD12E}"/>
              </a:ext>
            </a:extLst>
          </p:cNvPr>
          <p:cNvCxnSpPr>
            <a:cxnSpLocks/>
            <a:stCxn id="78" idx="2"/>
            <a:endCxn id="76" idx="6"/>
          </p:cNvCxnSpPr>
          <p:nvPr/>
        </p:nvCxnSpPr>
        <p:spPr>
          <a:xfrm flipH="1">
            <a:off x="5397810" y="5550520"/>
            <a:ext cx="542949" cy="3072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CF7D8E-8C15-4A87-8F52-02774E60E686}"/>
              </a:ext>
            </a:extLst>
          </p:cNvPr>
          <p:cNvCxnSpPr>
            <a:cxnSpLocks/>
            <a:stCxn id="77" idx="2"/>
            <a:endCxn id="75" idx="6"/>
          </p:cNvCxnSpPr>
          <p:nvPr/>
        </p:nvCxnSpPr>
        <p:spPr>
          <a:xfrm flipH="1">
            <a:off x="5397810" y="4858181"/>
            <a:ext cx="555264" cy="52408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5D9EC09-E405-4BF9-910E-66A8089D0013}"/>
              </a:ext>
            </a:extLst>
          </p:cNvPr>
          <p:cNvCxnSpPr>
            <a:cxnSpLocks/>
            <a:stCxn id="77" idx="2"/>
            <a:endCxn id="76" idx="6"/>
          </p:cNvCxnSpPr>
          <p:nvPr/>
        </p:nvCxnSpPr>
        <p:spPr>
          <a:xfrm flipH="1">
            <a:off x="5397810" y="4858181"/>
            <a:ext cx="555264" cy="99954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50847A9-7563-43EC-8EF9-5CB2225779CE}"/>
              </a:ext>
            </a:extLst>
          </p:cNvPr>
          <p:cNvCxnSpPr>
            <a:stCxn id="73" idx="2"/>
            <a:endCxn id="58" idx="6"/>
          </p:cNvCxnSpPr>
          <p:nvPr/>
        </p:nvCxnSpPr>
        <p:spPr>
          <a:xfrm flipH="1" flipV="1">
            <a:off x="4265322" y="4441873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908E30B-FDAE-4C49-9138-2027F9B40C34}"/>
              </a:ext>
            </a:extLst>
          </p:cNvPr>
          <p:cNvCxnSpPr>
            <a:stCxn id="76" idx="2"/>
            <a:endCxn id="58" idx="6"/>
          </p:cNvCxnSpPr>
          <p:nvPr/>
        </p:nvCxnSpPr>
        <p:spPr>
          <a:xfrm flipH="1" flipV="1">
            <a:off x="4265322" y="4441873"/>
            <a:ext cx="675288" cy="14158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3259702-1863-4591-B89C-6C0F6824C9CF}"/>
              </a:ext>
            </a:extLst>
          </p:cNvPr>
          <p:cNvCxnSpPr>
            <a:stCxn id="73" idx="2"/>
            <a:endCxn id="61" idx="6"/>
          </p:cNvCxnSpPr>
          <p:nvPr/>
        </p:nvCxnSpPr>
        <p:spPr>
          <a:xfrm flipH="1">
            <a:off x="4265322" y="4460843"/>
            <a:ext cx="67528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D0D4E59-30CA-400C-9ED7-DA00DD680ED4}"/>
              </a:ext>
            </a:extLst>
          </p:cNvPr>
          <p:cNvCxnSpPr>
            <a:stCxn id="76" idx="2"/>
            <a:endCxn id="61" idx="6"/>
          </p:cNvCxnSpPr>
          <p:nvPr/>
        </p:nvCxnSpPr>
        <p:spPr>
          <a:xfrm flipH="1" flipV="1">
            <a:off x="4265322" y="4902586"/>
            <a:ext cx="675288" cy="9551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83056E3-2F11-46FA-8DB5-674B9DD09487}"/>
              </a:ext>
            </a:extLst>
          </p:cNvPr>
          <p:cNvCxnSpPr>
            <a:stCxn id="76" idx="2"/>
            <a:endCxn id="62" idx="6"/>
          </p:cNvCxnSpPr>
          <p:nvPr/>
        </p:nvCxnSpPr>
        <p:spPr>
          <a:xfrm flipH="1" flipV="1">
            <a:off x="4265322" y="5363299"/>
            <a:ext cx="675288" cy="494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96F708-0BBD-4016-ABEE-8FECDE969D8E}"/>
              </a:ext>
            </a:extLst>
          </p:cNvPr>
          <p:cNvCxnSpPr>
            <a:stCxn id="73" idx="2"/>
            <a:endCxn id="62" idx="6"/>
          </p:cNvCxnSpPr>
          <p:nvPr/>
        </p:nvCxnSpPr>
        <p:spPr>
          <a:xfrm flipH="1">
            <a:off x="4265322" y="4460843"/>
            <a:ext cx="675288" cy="9024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90FEDF-7E0F-48B1-97D7-BF4051E50D72}"/>
              </a:ext>
            </a:extLst>
          </p:cNvPr>
          <p:cNvCxnSpPr>
            <a:stCxn id="76" idx="2"/>
            <a:endCxn id="63" idx="6"/>
          </p:cNvCxnSpPr>
          <p:nvPr/>
        </p:nvCxnSpPr>
        <p:spPr>
          <a:xfrm flipH="1" flipV="1">
            <a:off x="4265322" y="5838760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24748E9-5048-45F5-91F5-54D0896DA8D7}"/>
              </a:ext>
            </a:extLst>
          </p:cNvPr>
          <p:cNvCxnSpPr>
            <a:stCxn id="73" idx="2"/>
            <a:endCxn id="63" idx="6"/>
          </p:cNvCxnSpPr>
          <p:nvPr/>
        </p:nvCxnSpPr>
        <p:spPr>
          <a:xfrm flipH="1">
            <a:off x="4265322" y="4460843"/>
            <a:ext cx="675288" cy="137791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8A6BCB8-0A2E-41DD-9890-8992421C0368}"/>
              </a:ext>
            </a:extLst>
          </p:cNvPr>
          <p:cNvCxnSpPr>
            <a:cxnSpLocks/>
            <a:stCxn id="61" idx="2"/>
          </p:cNvCxnSpPr>
          <p:nvPr/>
        </p:nvCxnSpPr>
        <p:spPr>
          <a:xfrm flipH="1" flipV="1">
            <a:off x="3144520" y="4763972"/>
            <a:ext cx="663602" cy="13861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6E7CB44-848F-47ED-9174-EAA2A9FC8109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1138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4858547-84C3-4C55-A962-ECB8C0ED9AA5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4763972"/>
            <a:ext cx="663602" cy="59932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A50A2EE-10B7-43D6-877A-66E1E4F83864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5016405"/>
            <a:ext cx="663602" cy="34689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19F7A1F-DD58-473B-98E4-067269E1982C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5289158"/>
            <a:ext cx="663602" cy="7414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36E7AC-F51D-495C-9E0B-6A2D1B55D1D8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3865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CAE24B8-5CC1-40D2-972A-EAA1A2DB86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144520" y="5363299"/>
            <a:ext cx="663602" cy="13208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5DAC26-CF9E-4A61-8A97-07BE10DD8FCD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59279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5E1C528-39DE-4E00-82B3-1AFAA383DE4B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32209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7D5AD88-15AD-4100-9A50-0A36453531A7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4763972"/>
            <a:ext cx="663602" cy="107478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DAEA4CD-9571-48BF-AE24-201F21717CEA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5745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79623FD-1BBE-4146-9B4C-03734186628C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016405"/>
            <a:ext cx="663602" cy="8223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DB29D71-3420-4ECF-BE29-3099167D4EAB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289158"/>
            <a:ext cx="663602" cy="5496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5ABE3C6-1B20-46EA-9BC1-3D88DA6F1D2A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8472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C2F0FAF-91D8-44D9-B56A-C1435CEB4C67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495379"/>
            <a:ext cx="663602" cy="3433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E347FD9-51F2-4FC9-BEC0-11878D4D5F45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105350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1ECC7F9-1FE4-4DB7-875C-D1F136AC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48" y="5268009"/>
            <a:ext cx="219075" cy="20955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2213DBEB-0F0B-4E50-BB51-3639AE55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17" y="4299874"/>
            <a:ext cx="257175" cy="26670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265882E-C597-48A2-873D-F6E650CFE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847" y="4846486"/>
            <a:ext cx="285750" cy="123825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EFE94E-F483-47CF-B625-2FAE0B12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40" y="5743510"/>
            <a:ext cx="247650" cy="1905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B268798-0A57-4EAB-AFB0-9DF5F4A74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909" y="4810720"/>
            <a:ext cx="285750" cy="23812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297B7592-CEE7-4D01-8ED0-65ED138C3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829" y="5756537"/>
            <a:ext cx="229371" cy="20238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7351ABB-5EC9-4FD0-99A7-B7EDE60366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761" y="5250068"/>
            <a:ext cx="332922" cy="24531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F89F922-27DC-47D7-A2E4-876A7A4A9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320" y="4290420"/>
            <a:ext cx="247596" cy="321875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D406C2C-D72A-4CFB-B546-5B1EDB649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7684" y="4674240"/>
            <a:ext cx="334095" cy="32599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AB595EC-5620-4B33-B5E0-FCCEA8A4BA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0263" y="5389007"/>
            <a:ext cx="428935" cy="323025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ADB4C844-A5C9-435F-9274-66DBBDA0F4C9}"/>
              </a:ext>
            </a:extLst>
          </p:cNvPr>
          <p:cNvSpPr/>
          <p:nvPr/>
        </p:nvSpPr>
        <p:spPr>
          <a:xfrm>
            <a:off x="3978748" y="6139868"/>
            <a:ext cx="35589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100" dirty="0"/>
              <a:t>*Pada JST biasa, hal ini tidak bisa dibuktikan runut-baliknya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29075734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Mengingat Kembali Jaringan Saraf Tiruan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Makin dalam jaringan, </a:t>
            </a:r>
            <a:br>
              <a:rPr lang="id-ID" sz="2400" dirty="0"/>
            </a:br>
            <a:r>
              <a:rPr lang="id-ID" sz="2400" dirty="0">
                <a:solidFill>
                  <a:srgbClr val="0000FF"/>
                </a:solidFill>
              </a:rPr>
              <a:t>makin banyak dan kompleks </a:t>
            </a:r>
            <a:r>
              <a:rPr lang="id-ID" sz="2400" dirty="0"/>
              <a:t>fitur yang dibentuk sebelum membentuk keputusan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8" name="Picture 7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CD612F22-37ED-45E1-B0FD-793DA459E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97" y="4421770"/>
            <a:ext cx="1217353" cy="1391261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8330C5-B10E-4CB1-8B2D-FA0F26E824F3}"/>
              </a:ext>
            </a:extLst>
          </p:cNvPr>
          <p:cNvCxnSpPr>
            <a:cxnSpLocks/>
          </p:cNvCxnSpPr>
          <p:nvPr/>
        </p:nvCxnSpPr>
        <p:spPr>
          <a:xfrm>
            <a:off x="2422196" y="5142800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755EC7E-5C86-4977-904E-62065E49A7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36240" y="4675440"/>
          <a:ext cx="208280" cy="93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00407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64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213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89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56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147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289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24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788192"/>
                  </a:ext>
                </a:extLst>
              </a:tr>
            </a:tbl>
          </a:graphicData>
        </a:graphic>
      </p:graphicFrame>
      <p:sp>
        <p:nvSpPr>
          <p:cNvPr id="58" name="Oval 57">
            <a:extLst>
              <a:ext uri="{FF2B5EF4-FFF2-40B4-BE49-F238E27FC236}">
                <a16:creationId xmlns:a16="http://schemas.microsoft.com/office/drawing/2014/main" id="{BA5C138D-B4BC-4F80-8D7E-C2E7F43DC784}"/>
              </a:ext>
            </a:extLst>
          </p:cNvPr>
          <p:cNvSpPr/>
          <p:nvPr/>
        </p:nvSpPr>
        <p:spPr>
          <a:xfrm>
            <a:off x="3808122" y="421327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F4A61B3-A6D6-43DC-AC32-F999CE1F4F40}"/>
              </a:ext>
            </a:extLst>
          </p:cNvPr>
          <p:cNvSpPr/>
          <p:nvPr/>
        </p:nvSpPr>
        <p:spPr>
          <a:xfrm>
            <a:off x="3808122" y="467398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A6E0E84-5A42-4525-B611-17F099714A5B}"/>
              </a:ext>
            </a:extLst>
          </p:cNvPr>
          <p:cNvSpPr/>
          <p:nvPr/>
        </p:nvSpPr>
        <p:spPr>
          <a:xfrm>
            <a:off x="3808122" y="5134699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BC93F96-E392-40D8-9068-431121C322FF}"/>
              </a:ext>
            </a:extLst>
          </p:cNvPr>
          <p:cNvSpPr/>
          <p:nvPr/>
        </p:nvSpPr>
        <p:spPr>
          <a:xfrm>
            <a:off x="3808122" y="561016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A9B231-7570-4D1C-B6A1-0048A2FDA723}"/>
              </a:ext>
            </a:extLst>
          </p:cNvPr>
          <p:cNvCxnSpPr>
            <a:stCxn id="74" idx="2"/>
            <a:endCxn id="58" idx="6"/>
          </p:cNvCxnSpPr>
          <p:nvPr/>
        </p:nvCxnSpPr>
        <p:spPr>
          <a:xfrm flipH="1" flipV="1">
            <a:off x="4265322" y="4441873"/>
            <a:ext cx="67528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022D45-1764-48DF-91A1-83FD42E8630F}"/>
              </a:ext>
            </a:extLst>
          </p:cNvPr>
          <p:cNvCxnSpPr>
            <a:stCxn id="74" idx="2"/>
            <a:endCxn id="61" idx="6"/>
          </p:cNvCxnSpPr>
          <p:nvPr/>
        </p:nvCxnSpPr>
        <p:spPr>
          <a:xfrm flipH="1" flipV="1">
            <a:off x="4265322" y="4902586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879F5E2-D1CD-40D6-890C-753F1034D273}"/>
              </a:ext>
            </a:extLst>
          </p:cNvPr>
          <p:cNvCxnSpPr>
            <a:stCxn id="75" idx="2"/>
            <a:endCxn id="58" idx="6"/>
          </p:cNvCxnSpPr>
          <p:nvPr/>
        </p:nvCxnSpPr>
        <p:spPr>
          <a:xfrm flipH="1" flipV="1">
            <a:off x="4265322" y="4441873"/>
            <a:ext cx="675288" cy="9403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1854CF-FCE0-466A-8D2B-B9C998169DFC}"/>
              </a:ext>
            </a:extLst>
          </p:cNvPr>
          <p:cNvCxnSpPr>
            <a:stCxn id="75" idx="2"/>
            <a:endCxn id="61" idx="6"/>
          </p:cNvCxnSpPr>
          <p:nvPr/>
        </p:nvCxnSpPr>
        <p:spPr>
          <a:xfrm flipH="1" flipV="1">
            <a:off x="4265322" y="4902586"/>
            <a:ext cx="67528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F1CB50F-487E-456E-8775-CAED821705F0}"/>
              </a:ext>
            </a:extLst>
          </p:cNvPr>
          <p:cNvCxnSpPr>
            <a:stCxn id="75" idx="2"/>
            <a:endCxn id="62" idx="6"/>
          </p:cNvCxnSpPr>
          <p:nvPr/>
        </p:nvCxnSpPr>
        <p:spPr>
          <a:xfrm flipH="1" flipV="1">
            <a:off x="4265322" y="5363299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51B5AC6-4722-421B-8B06-D2217D0A1432}"/>
              </a:ext>
            </a:extLst>
          </p:cNvPr>
          <p:cNvCxnSpPr>
            <a:stCxn id="74" idx="2"/>
            <a:endCxn id="62" idx="6"/>
          </p:cNvCxnSpPr>
          <p:nvPr/>
        </p:nvCxnSpPr>
        <p:spPr>
          <a:xfrm flipH="1">
            <a:off x="4265322" y="4921556"/>
            <a:ext cx="67528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2F3053-850F-44A3-81EE-8316A5D7DBCC}"/>
              </a:ext>
            </a:extLst>
          </p:cNvPr>
          <p:cNvCxnSpPr>
            <a:stCxn id="75" idx="2"/>
            <a:endCxn id="63" idx="6"/>
          </p:cNvCxnSpPr>
          <p:nvPr/>
        </p:nvCxnSpPr>
        <p:spPr>
          <a:xfrm flipH="1">
            <a:off x="4265322" y="5382269"/>
            <a:ext cx="675288" cy="4564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D1E720A-7B7B-4324-BD72-DBAAF7EDE333}"/>
              </a:ext>
            </a:extLst>
          </p:cNvPr>
          <p:cNvCxnSpPr>
            <a:stCxn id="74" idx="2"/>
            <a:endCxn id="63" idx="6"/>
          </p:cNvCxnSpPr>
          <p:nvPr/>
        </p:nvCxnSpPr>
        <p:spPr>
          <a:xfrm flipH="1">
            <a:off x="4265322" y="4921556"/>
            <a:ext cx="675288" cy="9172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B20C2362-3691-46D8-9AE3-31379F6DC57C}"/>
              </a:ext>
            </a:extLst>
          </p:cNvPr>
          <p:cNvSpPr/>
          <p:nvPr/>
        </p:nvSpPr>
        <p:spPr>
          <a:xfrm>
            <a:off x="4940610" y="4232243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5571C64-07D0-4999-B538-64C9FCE388CC}"/>
              </a:ext>
            </a:extLst>
          </p:cNvPr>
          <p:cNvSpPr/>
          <p:nvPr/>
        </p:nvSpPr>
        <p:spPr>
          <a:xfrm>
            <a:off x="4940610" y="4692956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DA3F8D3-A080-4A5A-9D7D-A715AC072756}"/>
              </a:ext>
            </a:extLst>
          </p:cNvPr>
          <p:cNvSpPr/>
          <p:nvPr/>
        </p:nvSpPr>
        <p:spPr>
          <a:xfrm>
            <a:off x="4940610" y="5153669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A475D1F-A05B-4289-B946-81FB57E38D8E}"/>
              </a:ext>
            </a:extLst>
          </p:cNvPr>
          <p:cNvSpPr/>
          <p:nvPr/>
        </p:nvSpPr>
        <p:spPr>
          <a:xfrm>
            <a:off x="4940610" y="5629130"/>
            <a:ext cx="4572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FC26875-29E3-47AA-869B-56FE09766D4C}"/>
              </a:ext>
            </a:extLst>
          </p:cNvPr>
          <p:cNvSpPr/>
          <p:nvPr/>
        </p:nvSpPr>
        <p:spPr>
          <a:xfrm>
            <a:off x="5953074" y="4575898"/>
            <a:ext cx="564566" cy="56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167605D-0B75-4A21-8EC8-533AFF6A25F5}"/>
              </a:ext>
            </a:extLst>
          </p:cNvPr>
          <p:cNvSpPr/>
          <p:nvPr/>
        </p:nvSpPr>
        <p:spPr>
          <a:xfrm>
            <a:off x="5940759" y="5268237"/>
            <a:ext cx="564566" cy="56456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D2651A1-94B2-41B8-BB5F-3619702AF244}"/>
              </a:ext>
            </a:extLst>
          </p:cNvPr>
          <p:cNvCxnSpPr>
            <a:cxnSpLocks/>
            <a:stCxn id="77" idx="2"/>
            <a:endCxn id="73" idx="6"/>
          </p:cNvCxnSpPr>
          <p:nvPr/>
        </p:nvCxnSpPr>
        <p:spPr>
          <a:xfrm flipH="1" flipV="1">
            <a:off x="5397810" y="4460843"/>
            <a:ext cx="555264" cy="39733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C4E06A5-5F37-42FA-9F84-EEB3CA6F306F}"/>
              </a:ext>
            </a:extLst>
          </p:cNvPr>
          <p:cNvCxnSpPr>
            <a:cxnSpLocks/>
            <a:stCxn id="77" idx="2"/>
            <a:endCxn id="74" idx="6"/>
          </p:cNvCxnSpPr>
          <p:nvPr/>
        </p:nvCxnSpPr>
        <p:spPr>
          <a:xfrm flipH="1">
            <a:off x="5397810" y="4858181"/>
            <a:ext cx="555264" cy="6337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2BF56C-8A3E-4AB8-9BCB-034457085DC7}"/>
              </a:ext>
            </a:extLst>
          </p:cNvPr>
          <p:cNvCxnSpPr>
            <a:cxnSpLocks/>
            <a:stCxn id="78" idx="2"/>
            <a:endCxn id="73" idx="6"/>
          </p:cNvCxnSpPr>
          <p:nvPr/>
        </p:nvCxnSpPr>
        <p:spPr>
          <a:xfrm flipH="1" flipV="1">
            <a:off x="5397810" y="4460843"/>
            <a:ext cx="542949" cy="108967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50AC7DF-9EA0-421D-BE96-D1B12D4A8BEB}"/>
              </a:ext>
            </a:extLst>
          </p:cNvPr>
          <p:cNvCxnSpPr>
            <a:cxnSpLocks/>
            <a:stCxn id="78" idx="2"/>
            <a:endCxn id="74" idx="6"/>
          </p:cNvCxnSpPr>
          <p:nvPr/>
        </p:nvCxnSpPr>
        <p:spPr>
          <a:xfrm flipH="1" flipV="1">
            <a:off x="5397810" y="4921556"/>
            <a:ext cx="542949" cy="62896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3E3E724-36BB-4BD4-BBCF-2EC47BB0F353}"/>
              </a:ext>
            </a:extLst>
          </p:cNvPr>
          <p:cNvCxnSpPr>
            <a:cxnSpLocks/>
            <a:stCxn id="78" idx="2"/>
            <a:endCxn id="75" idx="6"/>
          </p:cNvCxnSpPr>
          <p:nvPr/>
        </p:nvCxnSpPr>
        <p:spPr>
          <a:xfrm flipH="1" flipV="1">
            <a:off x="5397810" y="5382269"/>
            <a:ext cx="542949" cy="16825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E77F13-0805-4091-9D45-6C52401AD12E}"/>
              </a:ext>
            </a:extLst>
          </p:cNvPr>
          <p:cNvCxnSpPr>
            <a:cxnSpLocks/>
            <a:stCxn id="78" idx="2"/>
            <a:endCxn id="76" idx="6"/>
          </p:cNvCxnSpPr>
          <p:nvPr/>
        </p:nvCxnSpPr>
        <p:spPr>
          <a:xfrm flipH="1">
            <a:off x="5397810" y="5550520"/>
            <a:ext cx="542949" cy="30721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5CF7D8E-8C15-4A87-8F52-02774E60E686}"/>
              </a:ext>
            </a:extLst>
          </p:cNvPr>
          <p:cNvCxnSpPr>
            <a:cxnSpLocks/>
            <a:stCxn id="77" idx="2"/>
            <a:endCxn id="75" idx="6"/>
          </p:cNvCxnSpPr>
          <p:nvPr/>
        </p:nvCxnSpPr>
        <p:spPr>
          <a:xfrm flipH="1">
            <a:off x="5397810" y="4858181"/>
            <a:ext cx="555264" cy="52408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5D9EC09-E405-4BF9-910E-66A8089D0013}"/>
              </a:ext>
            </a:extLst>
          </p:cNvPr>
          <p:cNvCxnSpPr>
            <a:cxnSpLocks/>
            <a:stCxn id="77" idx="2"/>
            <a:endCxn id="76" idx="6"/>
          </p:cNvCxnSpPr>
          <p:nvPr/>
        </p:nvCxnSpPr>
        <p:spPr>
          <a:xfrm flipH="1">
            <a:off x="5397810" y="4858181"/>
            <a:ext cx="555264" cy="99954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50847A9-7563-43EC-8EF9-5CB2225779CE}"/>
              </a:ext>
            </a:extLst>
          </p:cNvPr>
          <p:cNvCxnSpPr>
            <a:stCxn id="73" idx="2"/>
            <a:endCxn id="58" idx="6"/>
          </p:cNvCxnSpPr>
          <p:nvPr/>
        </p:nvCxnSpPr>
        <p:spPr>
          <a:xfrm flipH="1" flipV="1">
            <a:off x="4265322" y="4441873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908E30B-FDAE-4C49-9138-2027F9B40C34}"/>
              </a:ext>
            </a:extLst>
          </p:cNvPr>
          <p:cNvCxnSpPr>
            <a:stCxn id="76" idx="2"/>
            <a:endCxn id="58" idx="6"/>
          </p:cNvCxnSpPr>
          <p:nvPr/>
        </p:nvCxnSpPr>
        <p:spPr>
          <a:xfrm flipH="1" flipV="1">
            <a:off x="4265322" y="4441873"/>
            <a:ext cx="675288" cy="14158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3259702-1863-4591-B89C-6C0F6824C9CF}"/>
              </a:ext>
            </a:extLst>
          </p:cNvPr>
          <p:cNvCxnSpPr>
            <a:stCxn id="73" idx="2"/>
            <a:endCxn id="61" idx="6"/>
          </p:cNvCxnSpPr>
          <p:nvPr/>
        </p:nvCxnSpPr>
        <p:spPr>
          <a:xfrm flipH="1">
            <a:off x="4265322" y="4460843"/>
            <a:ext cx="67528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D0D4E59-30CA-400C-9ED7-DA00DD680ED4}"/>
              </a:ext>
            </a:extLst>
          </p:cNvPr>
          <p:cNvCxnSpPr>
            <a:stCxn id="76" idx="2"/>
            <a:endCxn id="61" idx="6"/>
          </p:cNvCxnSpPr>
          <p:nvPr/>
        </p:nvCxnSpPr>
        <p:spPr>
          <a:xfrm flipH="1" flipV="1">
            <a:off x="4265322" y="4902586"/>
            <a:ext cx="675288" cy="9551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83056E3-2F11-46FA-8DB5-674B9DD09487}"/>
              </a:ext>
            </a:extLst>
          </p:cNvPr>
          <p:cNvCxnSpPr>
            <a:stCxn id="76" idx="2"/>
            <a:endCxn id="62" idx="6"/>
          </p:cNvCxnSpPr>
          <p:nvPr/>
        </p:nvCxnSpPr>
        <p:spPr>
          <a:xfrm flipH="1" flipV="1">
            <a:off x="4265322" y="5363299"/>
            <a:ext cx="675288" cy="494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E96F708-0BBD-4016-ABEE-8FECDE969D8E}"/>
              </a:ext>
            </a:extLst>
          </p:cNvPr>
          <p:cNvCxnSpPr>
            <a:stCxn id="73" idx="2"/>
            <a:endCxn id="62" idx="6"/>
          </p:cNvCxnSpPr>
          <p:nvPr/>
        </p:nvCxnSpPr>
        <p:spPr>
          <a:xfrm flipH="1">
            <a:off x="4265322" y="4460843"/>
            <a:ext cx="675288" cy="9024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890FEDF-7E0F-48B1-97D7-BF4051E50D72}"/>
              </a:ext>
            </a:extLst>
          </p:cNvPr>
          <p:cNvCxnSpPr>
            <a:stCxn id="76" idx="2"/>
            <a:endCxn id="63" idx="6"/>
          </p:cNvCxnSpPr>
          <p:nvPr/>
        </p:nvCxnSpPr>
        <p:spPr>
          <a:xfrm flipH="1" flipV="1">
            <a:off x="4265322" y="5838760"/>
            <a:ext cx="67528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24748E9-5048-45F5-91F5-54D0896DA8D7}"/>
              </a:ext>
            </a:extLst>
          </p:cNvPr>
          <p:cNvCxnSpPr>
            <a:stCxn id="73" idx="2"/>
            <a:endCxn id="63" idx="6"/>
          </p:cNvCxnSpPr>
          <p:nvPr/>
        </p:nvCxnSpPr>
        <p:spPr>
          <a:xfrm flipH="1">
            <a:off x="4265322" y="4460843"/>
            <a:ext cx="675288" cy="137791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8A6BCB8-0A2E-41DD-9890-8992421C0368}"/>
              </a:ext>
            </a:extLst>
          </p:cNvPr>
          <p:cNvCxnSpPr>
            <a:cxnSpLocks/>
            <a:stCxn id="61" idx="2"/>
          </p:cNvCxnSpPr>
          <p:nvPr/>
        </p:nvCxnSpPr>
        <p:spPr>
          <a:xfrm flipH="1" flipV="1">
            <a:off x="3144520" y="4763972"/>
            <a:ext cx="663602" cy="13861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6E7CB44-848F-47ED-9174-EAA2A9FC8109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11381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4858547-84C3-4C55-A962-ECB8C0ED9AA5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4763972"/>
            <a:ext cx="663602" cy="59932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A50A2EE-10B7-43D6-877A-66E1E4F83864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5016405"/>
            <a:ext cx="663602" cy="34689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19F7A1F-DD58-473B-98E4-067269E1982C}"/>
              </a:ext>
            </a:extLst>
          </p:cNvPr>
          <p:cNvCxnSpPr>
            <a:cxnSpLocks/>
            <a:stCxn id="62" idx="2"/>
          </p:cNvCxnSpPr>
          <p:nvPr/>
        </p:nvCxnSpPr>
        <p:spPr>
          <a:xfrm flipH="1" flipV="1">
            <a:off x="3144520" y="5289158"/>
            <a:ext cx="663602" cy="7414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136E7AC-F51D-495C-9E0B-6A2D1B55D1D8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38657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CAE24B8-5CC1-40D2-972A-EAA1A2DB86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144520" y="5363299"/>
            <a:ext cx="663602" cy="13208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75DAC26-CF9E-4A61-8A97-07BE10DD8FCD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3144520" y="4902586"/>
            <a:ext cx="663602" cy="59279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5E1C528-39DE-4E00-82B3-1AFAA383DE4B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32209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7D5AD88-15AD-4100-9A50-0A36453531A7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4763972"/>
            <a:ext cx="663602" cy="107478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DAEA4CD-9571-48BF-AE24-201F21717CEA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57453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79623FD-1BBE-4146-9B4C-03734186628C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016405"/>
            <a:ext cx="663602" cy="82235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DB29D71-3420-4ECF-BE29-3099167D4EAB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289158"/>
            <a:ext cx="663602" cy="5496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5ABE3C6-1B20-46EA-9BC1-3D88DA6F1D2A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84728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C2F0FAF-91D8-44D9-B56A-C1435CEB4C67}"/>
              </a:ext>
            </a:extLst>
          </p:cNvPr>
          <p:cNvCxnSpPr>
            <a:cxnSpLocks/>
            <a:stCxn id="63" idx="2"/>
          </p:cNvCxnSpPr>
          <p:nvPr/>
        </p:nvCxnSpPr>
        <p:spPr>
          <a:xfrm flipH="1" flipV="1">
            <a:off x="3144520" y="5495379"/>
            <a:ext cx="663602" cy="34338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AE347FD9-51F2-4FC9-BEC0-11878D4D5F45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3144520" y="4441873"/>
            <a:ext cx="663602" cy="105350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1ECC7F9-1FE4-4DB7-875C-D1F136AC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48" y="5268009"/>
            <a:ext cx="219075" cy="20955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2213DBEB-0F0B-4E50-BB51-3639AE551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717" y="4299874"/>
            <a:ext cx="257175" cy="26670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2265882E-C597-48A2-873D-F6E650CFE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847" y="4846486"/>
            <a:ext cx="285750" cy="123825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37EFE94E-F483-47CF-B625-2FAE0B125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740" y="5743510"/>
            <a:ext cx="247650" cy="1905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B268798-0A57-4EAB-AFB0-9DF5F4A74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909" y="4810720"/>
            <a:ext cx="285750" cy="23812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297B7592-CEE7-4D01-8ED0-65ED138C3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3829" y="5756537"/>
            <a:ext cx="229371" cy="20238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7351ABB-5EC9-4FD0-99A7-B7EDE60366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3761" y="5250068"/>
            <a:ext cx="332922" cy="24531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BF89F922-27DC-47D7-A2E4-876A7A4A9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1320" y="4290420"/>
            <a:ext cx="247596" cy="321875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5D406C2C-D72A-4CFB-B546-5B1EDB649A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7684" y="4674240"/>
            <a:ext cx="334095" cy="32599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AB595EC-5620-4B33-B5E0-FCCEA8A4BA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0263" y="5389007"/>
            <a:ext cx="428935" cy="323025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ADB4C844-A5C9-435F-9274-66DBBDA0F4C9}"/>
              </a:ext>
            </a:extLst>
          </p:cNvPr>
          <p:cNvSpPr/>
          <p:nvPr/>
        </p:nvSpPr>
        <p:spPr>
          <a:xfrm>
            <a:off x="3978748" y="6139868"/>
            <a:ext cx="35589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sz="1100" dirty="0"/>
              <a:t>*Pada JST biasa, hal ini tidak bisa dibuktikan runut-baliknya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33069970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Propagasi Balik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Dasar pencarian bobot regresi logistik umumnya dilakukan dengan menghitung matriks keseluruhan input yang melibatkan perhitungan invers dan determinan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Jika input data banyak dan besar, sangatlah tidak efektif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413272A-11D2-46DD-B689-570E0ABEE0FE}"/>
              </a:ext>
            </a:extLst>
          </p:cNvPr>
          <p:cNvSpPr/>
          <p:nvPr/>
        </p:nvSpPr>
        <p:spPr>
          <a:xfrm>
            <a:off x="4677674" y="4472119"/>
            <a:ext cx="1140542" cy="1140542"/>
          </a:xfrm>
          <a:prstGeom prst="ellips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D331BB-E002-4150-BF5C-B1226779D6C9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5818216" y="5042390"/>
            <a:ext cx="346611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B3D3306-0B78-489F-8D71-9A848E5F0B5D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4053608" y="4139987"/>
            <a:ext cx="791095" cy="499161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381D3C-6090-47BA-B926-DDB3DD8DE4B5}"/>
              </a:ext>
            </a:extLst>
          </p:cNvPr>
          <p:cNvCxnSpPr>
            <a:cxnSpLocks/>
            <a:stCxn id="28" idx="3"/>
            <a:endCxn id="22" idx="3"/>
          </p:cNvCxnSpPr>
          <p:nvPr/>
        </p:nvCxnSpPr>
        <p:spPr>
          <a:xfrm flipV="1">
            <a:off x="4053608" y="5445632"/>
            <a:ext cx="791095" cy="49803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17E178D-7094-436C-94F2-A4C5C8662317}"/>
              </a:ext>
            </a:extLst>
          </p:cNvPr>
          <p:cNvSpPr/>
          <p:nvPr/>
        </p:nvSpPr>
        <p:spPr>
          <a:xfrm>
            <a:off x="3748808" y="394681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850CDA-DA8B-405F-98EA-AA49E070267A}"/>
              </a:ext>
            </a:extLst>
          </p:cNvPr>
          <p:cNvSpPr/>
          <p:nvPr/>
        </p:nvSpPr>
        <p:spPr>
          <a:xfrm>
            <a:off x="3748808" y="4848654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B19250-FD31-40FC-9CF6-1B65C67D295B}"/>
              </a:ext>
            </a:extLst>
          </p:cNvPr>
          <p:cNvSpPr/>
          <p:nvPr/>
        </p:nvSpPr>
        <p:spPr>
          <a:xfrm>
            <a:off x="3748808" y="5750495"/>
            <a:ext cx="304800" cy="3863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898422-2B04-4CCF-8F30-31EB48B22429}"/>
              </a:ext>
            </a:extLst>
          </p:cNvPr>
          <p:cNvCxnSpPr>
            <a:cxnSpLocks/>
            <a:stCxn id="27" idx="3"/>
            <a:endCxn id="22" idx="2"/>
          </p:cNvCxnSpPr>
          <p:nvPr/>
        </p:nvCxnSpPr>
        <p:spPr>
          <a:xfrm>
            <a:off x="4053608" y="5041827"/>
            <a:ext cx="624066" cy="563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04CDF79-969F-43D8-8823-578A3F0DBF96}"/>
              </a:ext>
            </a:extLst>
          </p:cNvPr>
          <p:cNvSpPr/>
          <p:nvPr/>
        </p:nvSpPr>
        <p:spPr>
          <a:xfrm>
            <a:off x="4284099" y="4067046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6DAD01-F3AC-4F68-9AE0-85A968BE7FD0}"/>
              </a:ext>
            </a:extLst>
          </p:cNvPr>
          <p:cNvSpPr/>
          <p:nvPr/>
        </p:nvSpPr>
        <p:spPr>
          <a:xfrm>
            <a:off x="4156175" y="471394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6670B6-A1C8-4240-9015-71988F079AED}"/>
              </a:ext>
            </a:extLst>
          </p:cNvPr>
          <p:cNvSpPr/>
          <p:nvPr/>
        </p:nvSpPr>
        <p:spPr>
          <a:xfrm>
            <a:off x="4358408" y="562628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dirty="0"/>
              <a:t>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2181DD-2550-473D-866C-B54AEDC0F569}"/>
                  </a:ext>
                </a:extLst>
              </p:cNvPr>
              <p:cNvSpPr txBox="1"/>
              <p:nvPr/>
            </p:nvSpPr>
            <p:spPr>
              <a:xfrm>
                <a:off x="4767330" y="4830401"/>
                <a:ext cx="402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d-ID" sz="32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B2181DD-2550-473D-866C-B54AEDC0F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330" y="4830401"/>
                <a:ext cx="402960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B5B25C5A-2C1F-4235-8E54-70E6695A512D}"/>
              </a:ext>
            </a:extLst>
          </p:cNvPr>
          <p:cNvCxnSpPr>
            <a:cxnSpLocks/>
          </p:cNvCxnSpPr>
          <p:nvPr/>
        </p:nvCxnSpPr>
        <p:spPr>
          <a:xfrm flipV="1">
            <a:off x="5414692" y="4920951"/>
            <a:ext cx="255484" cy="311342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A4FCE4A-AE3B-4B38-938E-91FF9D85B079}"/>
              </a:ext>
            </a:extLst>
          </p:cNvPr>
          <p:cNvCxnSpPr>
            <a:stCxn id="22" idx="0"/>
            <a:endCxn id="22" idx="4"/>
          </p:cNvCxnSpPr>
          <p:nvPr/>
        </p:nvCxnSpPr>
        <p:spPr>
          <a:xfrm>
            <a:off x="5247945" y="4472119"/>
            <a:ext cx="0" cy="11405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955302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Propagasi Balik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Karena itulah digunakan pencarian bobot menggunakan gradien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Pembelajaran menggunakan gradien dilakukan bertahap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Secara singkat, gradien adalah </a:t>
            </a:r>
            <a:r>
              <a:rPr lang="id-ID" sz="2400" dirty="0">
                <a:solidFill>
                  <a:srgbClr val="0000FF"/>
                </a:solidFill>
              </a:rPr>
              <a:t>nilai yang harus ditambahkan </a:t>
            </a:r>
            <a:r>
              <a:rPr lang="id-ID" sz="2400" dirty="0"/>
              <a:t>kepada bobot saat ini agar peforma jaringan meningkat (jaringan belajar)</a:t>
            </a:r>
          </a:p>
          <a:p>
            <a:pPr>
              <a:lnSpc>
                <a:spcPct val="114000"/>
              </a:lnSpc>
            </a:pPr>
            <a:endParaRPr lang="id-ID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B141255-3E12-4C58-97A7-79B0DF76BF81}"/>
              </a:ext>
            </a:extLst>
          </p:cNvPr>
          <p:cNvSpPr/>
          <p:nvPr/>
        </p:nvSpPr>
        <p:spPr>
          <a:xfrm>
            <a:off x="2531661" y="4481704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FE7061-313C-4A21-B835-A7F28A27237F}"/>
              </a:ext>
            </a:extLst>
          </p:cNvPr>
          <p:cNvSpPr/>
          <p:nvPr/>
        </p:nvSpPr>
        <p:spPr>
          <a:xfrm>
            <a:off x="2531661" y="5000024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8F2340-B8B0-4E11-8DF1-CB61D67D4D36}"/>
              </a:ext>
            </a:extLst>
          </p:cNvPr>
          <p:cNvSpPr/>
          <p:nvPr/>
        </p:nvSpPr>
        <p:spPr>
          <a:xfrm>
            <a:off x="2531661" y="5484546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6E5D83D-3159-467F-81D6-5F20363B2032}"/>
              </a:ext>
            </a:extLst>
          </p:cNvPr>
          <p:cNvSpPr/>
          <p:nvPr/>
        </p:nvSpPr>
        <p:spPr>
          <a:xfrm>
            <a:off x="3647991" y="4249490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1DE033C-3DC4-4E83-B595-EA6ADD7BF1CB}"/>
              </a:ext>
            </a:extLst>
          </p:cNvPr>
          <p:cNvSpPr/>
          <p:nvPr/>
        </p:nvSpPr>
        <p:spPr>
          <a:xfrm>
            <a:off x="3647991" y="4710203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5C01A2-F2D4-41A8-979C-AFBD1EE773F6}"/>
              </a:ext>
            </a:extLst>
          </p:cNvPr>
          <p:cNvSpPr/>
          <p:nvPr/>
        </p:nvSpPr>
        <p:spPr>
          <a:xfrm>
            <a:off x="3647991" y="5170916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9CE781D-11B4-4DE7-8A69-667157AE142E}"/>
              </a:ext>
            </a:extLst>
          </p:cNvPr>
          <p:cNvSpPr/>
          <p:nvPr/>
        </p:nvSpPr>
        <p:spPr>
          <a:xfrm>
            <a:off x="3647991" y="564637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7518A5-E275-4CF8-8F92-94D78C8F2CBB}"/>
              </a:ext>
            </a:extLst>
          </p:cNvPr>
          <p:cNvCxnSpPr>
            <a:endCxn id="58" idx="2"/>
          </p:cNvCxnSpPr>
          <p:nvPr/>
        </p:nvCxnSpPr>
        <p:spPr>
          <a:xfrm flipV="1">
            <a:off x="2875795" y="4421557"/>
            <a:ext cx="772196" cy="23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C854B2C-A1F0-4452-8456-480987F7EC00}"/>
              </a:ext>
            </a:extLst>
          </p:cNvPr>
          <p:cNvCxnSpPr>
            <a:endCxn id="59" idx="2"/>
          </p:cNvCxnSpPr>
          <p:nvPr/>
        </p:nvCxnSpPr>
        <p:spPr>
          <a:xfrm>
            <a:off x="2875795" y="4653771"/>
            <a:ext cx="772196" cy="22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360295-5FC7-47CB-B173-6084E677BD15}"/>
              </a:ext>
            </a:extLst>
          </p:cNvPr>
          <p:cNvCxnSpPr>
            <a:endCxn id="58" idx="2"/>
          </p:cNvCxnSpPr>
          <p:nvPr/>
        </p:nvCxnSpPr>
        <p:spPr>
          <a:xfrm flipV="1">
            <a:off x="2875795" y="4421557"/>
            <a:ext cx="772196" cy="75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640D1E-2EAD-4BC5-A383-5BCED17A3DB1}"/>
              </a:ext>
            </a:extLst>
          </p:cNvPr>
          <p:cNvCxnSpPr>
            <a:endCxn id="59" idx="2"/>
          </p:cNvCxnSpPr>
          <p:nvPr/>
        </p:nvCxnSpPr>
        <p:spPr>
          <a:xfrm flipV="1">
            <a:off x="2875795" y="4882270"/>
            <a:ext cx="772196" cy="28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277385-DAB1-4BF9-8B75-E241D155D6C5}"/>
              </a:ext>
            </a:extLst>
          </p:cNvPr>
          <p:cNvCxnSpPr>
            <a:endCxn id="60" idx="2"/>
          </p:cNvCxnSpPr>
          <p:nvPr/>
        </p:nvCxnSpPr>
        <p:spPr>
          <a:xfrm>
            <a:off x="2875795" y="5172091"/>
            <a:ext cx="772196" cy="17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110BED-11B0-4248-BC47-A30F7575E052}"/>
              </a:ext>
            </a:extLst>
          </p:cNvPr>
          <p:cNvCxnSpPr>
            <a:endCxn id="61" idx="2"/>
          </p:cNvCxnSpPr>
          <p:nvPr/>
        </p:nvCxnSpPr>
        <p:spPr>
          <a:xfrm>
            <a:off x="2875795" y="5172091"/>
            <a:ext cx="772196" cy="64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2C33AD-64E4-402A-9B1F-7816A8AC32AA}"/>
              </a:ext>
            </a:extLst>
          </p:cNvPr>
          <p:cNvCxnSpPr>
            <a:endCxn id="60" idx="2"/>
          </p:cNvCxnSpPr>
          <p:nvPr/>
        </p:nvCxnSpPr>
        <p:spPr>
          <a:xfrm flipV="1">
            <a:off x="2875795" y="5342983"/>
            <a:ext cx="772196" cy="31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DF7B16A-73CD-4605-8CCB-84461DED067E}"/>
              </a:ext>
            </a:extLst>
          </p:cNvPr>
          <p:cNvCxnSpPr>
            <a:endCxn id="61" idx="2"/>
          </p:cNvCxnSpPr>
          <p:nvPr/>
        </p:nvCxnSpPr>
        <p:spPr>
          <a:xfrm>
            <a:off x="2875795" y="5656613"/>
            <a:ext cx="772196" cy="16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A865557-ABD7-408A-BAAB-707B034AD696}"/>
              </a:ext>
            </a:extLst>
          </p:cNvPr>
          <p:cNvCxnSpPr>
            <a:endCxn id="60" idx="2"/>
          </p:cNvCxnSpPr>
          <p:nvPr/>
        </p:nvCxnSpPr>
        <p:spPr>
          <a:xfrm>
            <a:off x="2875795" y="4653771"/>
            <a:ext cx="772196" cy="68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6D4F23-BA56-4B8A-B99C-92BF7B9A3F9C}"/>
              </a:ext>
            </a:extLst>
          </p:cNvPr>
          <p:cNvCxnSpPr>
            <a:endCxn id="61" idx="2"/>
          </p:cNvCxnSpPr>
          <p:nvPr/>
        </p:nvCxnSpPr>
        <p:spPr>
          <a:xfrm>
            <a:off x="2875795" y="4653771"/>
            <a:ext cx="772196" cy="116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35D8AB7-7A66-4790-886C-951C2B73020E}"/>
              </a:ext>
            </a:extLst>
          </p:cNvPr>
          <p:cNvCxnSpPr>
            <a:endCxn id="58" idx="2"/>
          </p:cNvCxnSpPr>
          <p:nvPr/>
        </p:nvCxnSpPr>
        <p:spPr>
          <a:xfrm flipV="1">
            <a:off x="2875795" y="4421557"/>
            <a:ext cx="772196" cy="123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2A54F2-3558-4654-91E9-AB1878E61823}"/>
              </a:ext>
            </a:extLst>
          </p:cNvPr>
          <p:cNvCxnSpPr>
            <a:endCxn id="59" idx="2"/>
          </p:cNvCxnSpPr>
          <p:nvPr/>
        </p:nvCxnSpPr>
        <p:spPr>
          <a:xfrm flipV="1">
            <a:off x="2875795" y="4882270"/>
            <a:ext cx="772196" cy="77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DCD006-174F-4F53-B534-7418EB2F0268}"/>
              </a:ext>
            </a:extLst>
          </p:cNvPr>
          <p:cNvCxnSpPr>
            <a:stCxn id="86" idx="2"/>
            <a:endCxn id="58" idx="6"/>
          </p:cNvCxnSpPr>
          <p:nvPr/>
        </p:nvCxnSpPr>
        <p:spPr>
          <a:xfrm flipH="1" flipV="1">
            <a:off x="3992125" y="4421557"/>
            <a:ext cx="70969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416C8D-2EA2-47F7-817C-6EB912F15A63}"/>
              </a:ext>
            </a:extLst>
          </p:cNvPr>
          <p:cNvCxnSpPr>
            <a:stCxn id="86" idx="2"/>
            <a:endCxn id="59" idx="6"/>
          </p:cNvCxnSpPr>
          <p:nvPr/>
        </p:nvCxnSpPr>
        <p:spPr>
          <a:xfrm flipH="1" flipV="1">
            <a:off x="3992125" y="4882270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7C567F-B871-4F59-A8F9-7CCFC6DFAA5F}"/>
              </a:ext>
            </a:extLst>
          </p:cNvPr>
          <p:cNvCxnSpPr>
            <a:stCxn id="87" idx="2"/>
            <a:endCxn id="58" idx="6"/>
          </p:cNvCxnSpPr>
          <p:nvPr/>
        </p:nvCxnSpPr>
        <p:spPr>
          <a:xfrm flipH="1" flipV="1">
            <a:off x="3992125" y="4421557"/>
            <a:ext cx="709698" cy="9403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01D1BA3-FB93-4EDC-8B49-336EB5B47AF0}"/>
              </a:ext>
            </a:extLst>
          </p:cNvPr>
          <p:cNvCxnSpPr>
            <a:stCxn id="87" idx="2"/>
            <a:endCxn id="59" idx="6"/>
          </p:cNvCxnSpPr>
          <p:nvPr/>
        </p:nvCxnSpPr>
        <p:spPr>
          <a:xfrm flipH="1" flipV="1">
            <a:off x="3992125" y="4882270"/>
            <a:ext cx="70969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AD67EBD-D4DA-4280-BEEA-3BBB4AC13013}"/>
              </a:ext>
            </a:extLst>
          </p:cNvPr>
          <p:cNvCxnSpPr>
            <a:stCxn id="87" idx="2"/>
            <a:endCxn id="60" idx="6"/>
          </p:cNvCxnSpPr>
          <p:nvPr/>
        </p:nvCxnSpPr>
        <p:spPr>
          <a:xfrm flipH="1" flipV="1">
            <a:off x="3992125" y="5342983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E501C69-9E86-498E-84FF-A1E6CDB1C7DF}"/>
              </a:ext>
            </a:extLst>
          </p:cNvPr>
          <p:cNvCxnSpPr>
            <a:stCxn id="86" idx="2"/>
            <a:endCxn id="60" idx="6"/>
          </p:cNvCxnSpPr>
          <p:nvPr/>
        </p:nvCxnSpPr>
        <p:spPr>
          <a:xfrm flipH="1">
            <a:off x="3992125" y="4901240"/>
            <a:ext cx="70969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F459C79-3344-4DBB-B4CF-3E84614F59BA}"/>
              </a:ext>
            </a:extLst>
          </p:cNvPr>
          <p:cNvCxnSpPr>
            <a:stCxn id="87" idx="2"/>
            <a:endCxn id="61" idx="6"/>
          </p:cNvCxnSpPr>
          <p:nvPr/>
        </p:nvCxnSpPr>
        <p:spPr>
          <a:xfrm flipH="1">
            <a:off x="3992125" y="5361953"/>
            <a:ext cx="709698" cy="4564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7F3F846-AD50-4B5F-89A1-D06D7C801906}"/>
              </a:ext>
            </a:extLst>
          </p:cNvPr>
          <p:cNvCxnSpPr>
            <a:stCxn id="86" idx="2"/>
            <a:endCxn id="61" idx="6"/>
          </p:cNvCxnSpPr>
          <p:nvPr/>
        </p:nvCxnSpPr>
        <p:spPr>
          <a:xfrm flipH="1">
            <a:off x="3992125" y="4901240"/>
            <a:ext cx="709698" cy="9172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C69074D-5687-4E60-8F76-E821E9390994}"/>
              </a:ext>
            </a:extLst>
          </p:cNvPr>
          <p:cNvSpPr/>
          <p:nvPr/>
        </p:nvSpPr>
        <p:spPr>
          <a:xfrm>
            <a:off x="4701823" y="4268460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FEE425E-F252-4369-9519-A06F828266DB}"/>
              </a:ext>
            </a:extLst>
          </p:cNvPr>
          <p:cNvSpPr/>
          <p:nvPr/>
        </p:nvSpPr>
        <p:spPr>
          <a:xfrm>
            <a:off x="4701823" y="4729173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758E560-74A0-47ED-B8FA-6BBA82C2FBD9}"/>
              </a:ext>
            </a:extLst>
          </p:cNvPr>
          <p:cNvSpPr/>
          <p:nvPr/>
        </p:nvSpPr>
        <p:spPr>
          <a:xfrm>
            <a:off x="4701823" y="5189886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FD778BB-F44D-49F2-A268-A60C3CE16B4C}"/>
              </a:ext>
            </a:extLst>
          </p:cNvPr>
          <p:cNvSpPr/>
          <p:nvPr/>
        </p:nvSpPr>
        <p:spPr>
          <a:xfrm>
            <a:off x="4701823" y="566534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C422431-272A-4FAC-B816-40CFBFE810CA}"/>
              </a:ext>
            </a:extLst>
          </p:cNvPr>
          <p:cNvSpPr/>
          <p:nvPr/>
        </p:nvSpPr>
        <p:spPr>
          <a:xfrm>
            <a:off x="5767970" y="4762318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8A0F4B5-C7F4-4A56-A668-28068A1CADDF}"/>
              </a:ext>
            </a:extLst>
          </p:cNvPr>
          <p:cNvSpPr/>
          <p:nvPr/>
        </p:nvSpPr>
        <p:spPr>
          <a:xfrm>
            <a:off x="5755655" y="524129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0F92845-08FF-476C-B46B-0811D1A8F07F}"/>
              </a:ext>
            </a:extLst>
          </p:cNvPr>
          <p:cNvCxnSpPr>
            <a:stCxn id="89" idx="2"/>
            <a:endCxn id="85" idx="6"/>
          </p:cNvCxnSpPr>
          <p:nvPr/>
        </p:nvCxnSpPr>
        <p:spPr>
          <a:xfrm flipH="1" flipV="1">
            <a:off x="5045957" y="4440527"/>
            <a:ext cx="722013" cy="4938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7789CC9-3FC3-4658-BDD2-686767777908}"/>
              </a:ext>
            </a:extLst>
          </p:cNvPr>
          <p:cNvCxnSpPr>
            <a:stCxn id="89" idx="2"/>
            <a:endCxn id="86" idx="6"/>
          </p:cNvCxnSpPr>
          <p:nvPr/>
        </p:nvCxnSpPr>
        <p:spPr>
          <a:xfrm flipH="1" flipV="1">
            <a:off x="5045957" y="4901240"/>
            <a:ext cx="722013" cy="3314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0A8C50A-5D48-4F2E-B24C-BB3096348C32}"/>
              </a:ext>
            </a:extLst>
          </p:cNvPr>
          <p:cNvCxnSpPr>
            <a:stCxn id="90" idx="2"/>
            <a:endCxn id="85" idx="6"/>
          </p:cNvCxnSpPr>
          <p:nvPr/>
        </p:nvCxnSpPr>
        <p:spPr>
          <a:xfrm flipH="1" flipV="1">
            <a:off x="5045957" y="4440527"/>
            <a:ext cx="709698" cy="97283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01EC52A-BB85-4482-8051-CE7DAEF4DF63}"/>
              </a:ext>
            </a:extLst>
          </p:cNvPr>
          <p:cNvCxnSpPr>
            <a:stCxn id="90" idx="2"/>
            <a:endCxn id="86" idx="6"/>
          </p:cNvCxnSpPr>
          <p:nvPr/>
        </p:nvCxnSpPr>
        <p:spPr>
          <a:xfrm flipH="1" flipV="1">
            <a:off x="5045957" y="4901240"/>
            <a:ext cx="709698" cy="5121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8B9D9FC-6CB0-466D-9DA7-E6BFD65D70DC}"/>
              </a:ext>
            </a:extLst>
          </p:cNvPr>
          <p:cNvCxnSpPr>
            <a:stCxn id="90" idx="2"/>
            <a:endCxn id="87" idx="6"/>
          </p:cNvCxnSpPr>
          <p:nvPr/>
        </p:nvCxnSpPr>
        <p:spPr>
          <a:xfrm flipH="1" flipV="1">
            <a:off x="5045957" y="5361953"/>
            <a:ext cx="709698" cy="5141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774F956-D176-4106-A03A-17AEA6DBD3E1}"/>
              </a:ext>
            </a:extLst>
          </p:cNvPr>
          <p:cNvCxnSpPr>
            <a:stCxn id="90" idx="2"/>
            <a:endCxn id="88" idx="6"/>
          </p:cNvCxnSpPr>
          <p:nvPr/>
        </p:nvCxnSpPr>
        <p:spPr>
          <a:xfrm flipH="1">
            <a:off x="5045957" y="5413364"/>
            <a:ext cx="709698" cy="4240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9EF306F-0EBF-47AB-AE33-36646106BA82}"/>
              </a:ext>
            </a:extLst>
          </p:cNvPr>
          <p:cNvCxnSpPr>
            <a:stCxn id="89" idx="2"/>
            <a:endCxn id="87" idx="6"/>
          </p:cNvCxnSpPr>
          <p:nvPr/>
        </p:nvCxnSpPr>
        <p:spPr>
          <a:xfrm flipH="1">
            <a:off x="5045957" y="4934385"/>
            <a:ext cx="722013" cy="4275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F797487-DBB6-477C-8050-500A0FF6E043}"/>
              </a:ext>
            </a:extLst>
          </p:cNvPr>
          <p:cNvCxnSpPr>
            <a:stCxn id="89" idx="2"/>
            <a:endCxn id="88" idx="6"/>
          </p:cNvCxnSpPr>
          <p:nvPr/>
        </p:nvCxnSpPr>
        <p:spPr>
          <a:xfrm flipH="1">
            <a:off x="5045957" y="4934385"/>
            <a:ext cx="722013" cy="9030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894FE83-1811-4C50-A421-5C186D1BD979}"/>
              </a:ext>
            </a:extLst>
          </p:cNvPr>
          <p:cNvCxnSpPr>
            <a:stCxn id="85" idx="2"/>
            <a:endCxn id="58" idx="6"/>
          </p:cNvCxnSpPr>
          <p:nvPr/>
        </p:nvCxnSpPr>
        <p:spPr>
          <a:xfrm flipH="1" flipV="1">
            <a:off x="3992125" y="4421557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F8D08BA-FFA1-4630-BF07-8F9941BE077A}"/>
              </a:ext>
            </a:extLst>
          </p:cNvPr>
          <p:cNvCxnSpPr>
            <a:stCxn id="88" idx="2"/>
            <a:endCxn id="58" idx="6"/>
          </p:cNvCxnSpPr>
          <p:nvPr/>
        </p:nvCxnSpPr>
        <p:spPr>
          <a:xfrm flipH="1" flipV="1">
            <a:off x="3992125" y="4421557"/>
            <a:ext cx="709698" cy="14158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02EC606-01A5-4B85-B73D-60052E9D545B}"/>
              </a:ext>
            </a:extLst>
          </p:cNvPr>
          <p:cNvCxnSpPr>
            <a:stCxn id="85" idx="2"/>
            <a:endCxn id="59" idx="6"/>
          </p:cNvCxnSpPr>
          <p:nvPr/>
        </p:nvCxnSpPr>
        <p:spPr>
          <a:xfrm flipH="1">
            <a:off x="3992125" y="4440527"/>
            <a:ext cx="70969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6B69AAE-76C6-4CF9-A6B8-D511D09B268F}"/>
              </a:ext>
            </a:extLst>
          </p:cNvPr>
          <p:cNvCxnSpPr>
            <a:stCxn id="88" idx="2"/>
            <a:endCxn id="59" idx="6"/>
          </p:cNvCxnSpPr>
          <p:nvPr/>
        </p:nvCxnSpPr>
        <p:spPr>
          <a:xfrm flipH="1" flipV="1">
            <a:off x="3992125" y="4882270"/>
            <a:ext cx="709698" cy="9551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FE98D5B-A8FB-44F1-B656-CBDDA8C27661}"/>
              </a:ext>
            </a:extLst>
          </p:cNvPr>
          <p:cNvCxnSpPr>
            <a:stCxn id="88" idx="2"/>
            <a:endCxn id="60" idx="6"/>
          </p:cNvCxnSpPr>
          <p:nvPr/>
        </p:nvCxnSpPr>
        <p:spPr>
          <a:xfrm flipH="1" flipV="1">
            <a:off x="3992125" y="5342983"/>
            <a:ext cx="709698" cy="494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F09DCF5-864F-4089-8D8C-70B836C63A0F}"/>
              </a:ext>
            </a:extLst>
          </p:cNvPr>
          <p:cNvCxnSpPr>
            <a:stCxn id="85" idx="2"/>
            <a:endCxn id="60" idx="6"/>
          </p:cNvCxnSpPr>
          <p:nvPr/>
        </p:nvCxnSpPr>
        <p:spPr>
          <a:xfrm flipH="1">
            <a:off x="3992125" y="4440527"/>
            <a:ext cx="709698" cy="9024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4FEFC35-9D16-4FE6-8665-AFAEE6429BB7}"/>
              </a:ext>
            </a:extLst>
          </p:cNvPr>
          <p:cNvCxnSpPr>
            <a:stCxn id="88" idx="2"/>
            <a:endCxn id="61" idx="6"/>
          </p:cNvCxnSpPr>
          <p:nvPr/>
        </p:nvCxnSpPr>
        <p:spPr>
          <a:xfrm flipH="1" flipV="1">
            <a:off x="3992125" y="5818444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A7AE6B9-CF3F-470C-93E8-C615C49A191C}"/>
              </a:ext>
            </a:extLst>
          </p:cNvPr>
          <p:cNvCxnSpPr>
            <a:stCxn id="85" idx="2"/>
            <a:endCxn id="61" idx="6"/>
          </p:cNvCxnSpPr>
          <p:nvPr/>
        </p:nvCxnSpPr>
        <p:spPr>
          <a:xfrm flipH="1">
            <a:off x="3992125" y="4440527"/>
            <a:ext cx="709698" cy="137791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83137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Deep Learning?</a:t>
            </a:r>
          </a:p>
        </p:txBody>
      </p:sp>
    </p:spTree>
    <p:extLst>
      <p:ext uri="{BB962C8B-B14F-4D97-AF65-F5344CB8AC3E}">
        <p14:creationId xmlns:p14="http://schemas.microsoft.com/office/powerpoint/2010/main" val="1297683284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Mengingat Kembali Propagasi Balik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Perhitungan gradien secara sekaligus susah dilakukan jika jaringan sudah kompleks dan dalam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Karena itu dilakukan perhitungan secara bertahap (</a:t>
            </a:r>
            <a:r>
              <a:rPr lang="id-ID" sz="2400" dirty="0">
                <a:solidFill>
                  <a:srgbClr val="0000FF"/>
                </a:solidFill>
              </a:rPr>
              <a:t>per layer</a:t>
            </a:r>
            <a:r>
              <a:rPr lang="id-ID" sz="2400" dirty="0"/>
              <a:t>) yang biasa disebut sebagai </a:t>
            </a:r>
            <a:r>
              <a:rPr lang="id-ID" sz="2400" dirty="0">
                <a:solidFill>
                  <a:srgbClr val="0000FF"/>
                </a:solidFill>
              </a:rPr>
              <a:t>algoritma propagasi balik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B2FF59-C57A-4237-82A3-AC04FE0D60D7}"/>
              </a:ext>
            </a:extLst>
          </p:cNvPr>
          <p:cNvSpPr/>
          <p:nvPr/>
        </p:nvSpPr>
        <p:spPr>
          <a:xfrm>
            <a:off x="2531661" y="4481704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x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BDB02-EC1F-4CDB-9B1F-8B3D177ED16F}"/>
              </a:ext>
            </a:extLst>
          </p:cNvPr>
          <p:cNvSpPr/>
          <p:nvPr/>
        </p:nvSpPr>
        <p:spPr>
          <a:xfrm>
            <a:off x="2531661" y="5000024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62ABDE-4408-4EE3-9AA4-55B269CEB8AD}"/>
              </a:ext>
            </a:extLst>
          </p:cNvPr>
          <p:cNvSpPr/>
          <p:nvPr/>
        </p:nvSpPr>
        <p:spPr>
          <a:xfrm>
            <a:off x="2531661" y="5484546"/>
            <a:ext cx="344134" cy="3441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2AA561-BDA9-4D34-BB68-46247387150B}"/>
              </a:ext>
            </a:extLst>
          </p:cNvPr>
          <p:cNvSpPr/>
          <p:nvPr/>
        </p:nvSpPr>
        <p:spPr>
          <a:xfrm>
            <a:off x="3647991" y="4249490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D34D9-3B8C-44A3-8885-22C4D6BB8944}"/>
              </a:ext>
            </a:extLst>
          </p:cNvPr>
          <p:cNvSpPr/>
          <p:nvPr/>
        </p:nvSpPr>
        <p:spPr>
          <a:xfrm>
            <a:off x="3647991" y="4710203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152F63-5B98-462E-A529-C9EC16994920}"/>
              </a:ext>
            </a:extLst>
          </p:cNvPr>
          <p:cNvSpPr/>
          <p:nvPr/>
        </p:nvSpPr>
        <p:spPr>
          <a:xfrm>
            <a:off x="3647991" y="5170916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0B669C5-F038-45FE-B292-F1FF10471D0D}"/>
              </a:ext>
            </a:extLst>
          </p:cNvPr>
          <p:cNvSpPr/>
          <p:nvPr/>
        </p:nvSpPr>
        <p:spPr>
          <a:xfrm>
            <a:off x="3647991" y="564637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BD05F9-1DB7-4F10-AF2E-2F8F0124ABD1}"/>
              </a:ext>
            </a:extLst>
          </p:cNvPr>
          <p:cNvCxnSpPr>
            <a:endCxn id="10" idx="2"/>
          </p:cNvCxnSpPr>
          <p:nvPr/>
        </p:nvCxnSpPr>
        <p:spPr>
          <a:xfrm flipV="1">
            <a:off x="2875795" y="4421557"/>
            <a:ext cx="772196" cy="23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B2BC4-7F53-4871-9136-7680FF414FD9}"/>
              </a:ext>
            </a:extLst>
          </p:cNvPr>
          <p:cNvCxnSpPr>
            <a:endCxn id="11" idx="2"/>
          </p:cNvCxnSpPr>
          <p:nvPr/>
        </p:nvCxnSpPr>
        <p:spPr>
          <a:xfrm>
            <a:off x="2875795" y="4653771"/>
            <a:ext cx="772196" cy="228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9E8F98-92E4-4814-847A-0EC92BDCBD2E}"/>
              </a:ext>
            </a:extLst>
          </p:cNvPr>
          <p:cNvCxnSpPr>
            <a:endCxn id="10" idx="2"/>
          </p:cNvCxnSpPr>
          <p:nvPr/>
        </p:nvCxnSpPr>
        <p:spPr>
          <a:xfrm flipV="1">
            <a:off x="2875795" y="4421557"/>
            <a:ext cx="772196" cy="75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CE330D-E793-433A-A755-B7BD525D6204}"/>
              </a:ext>
            </a:extLst>
          </p:cNvPr>
          <p:cNvCxnSpPr>
            <a:endCxn id="11" idx="2"/>
          </p:cNvCxnSpPr>
          <p:nvPr/>
        </p:nvCxnSpPr>
        <p:spPr>
          <a:xfrm flipV="1">
            <a:off x="2875795" y="4882270"/>
            <a:ext cx="772196" cy="28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C60B12-9BA1-4C20-B5E2-12975CD7AAF7}"/>
              </a:ext>
            </a:extLst>
          </p:cNvPr>
          <p:cNvCxnSpPr>
            <a:endCxn id="12" idx="2"/>
          </p:cNvCxnSpPr>
          <p:nvPr/>
        </p:nvCxnSpPr>
        <p:spPr>
          <a:xfrm>
            <a:off x="2875795" y="5172091"/>
            <a:ext cx="772196" cy="170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EF6780-4269-43D9-8D9B-319BE7C83009}"/>
              </a:ext>
            </a:extLst>
          </p:cNvPr>
          <p:cNvCxnSpPr>
            <a:endCxn id="13" idx="2"/>
          </p:cNvCxnSpPr>
          <p:nvPr/>
        </p:nvCxnSpPr>
        <p:spPr>
          <a:xfrm>
            <a:off x="2875795" y="5172091"/>
            <a:ext cx="772196" cy="646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A60767-C768-4122-B445-CAAD895D5529}"/>
              </a:ext>
            </a:extLst>
          </p:cNvPr>
          <p:cNvCxnSpPr>
            <a:endCxn id="12" idx="2"/>
          </p:cNvCxnSpPr>
          <p:nvPr/>
        </p:nvCxnSpPr>
        <p:spPr>
          <a:xfrm flipV="1">
            <a:off x="2875795" y="5342983"/>
            <a:ext cx="772196" cy="31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7D3B20-3D30-428B-BD7A-C8C57D82864D}"/>
              </a:ext>
            </a:extLst>
          </p:cNvPr>
          <p:cNvCxnSpPr>
            <a:endCxn id="13" idx="2"/>
          </p:cNvCxnSpPr>
          <p:nvPr/>
        </p:nvCxnSpPr>
        <p:spPr>
          <a:xfrm>
            <a:off x="2875795" y="5656613"/>
            <a:ext cx="772196" cy="16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4C275-6A4B-4B73-888C-D7462D2B13F5}"/>
              </a:ext>
            </a:extLst>
          </p:cNvPr>
          <p:cNvCxnSpPr>
            <a:endCxn id="12" idx="2"/>
          </p:cNvCxnSpPr>
          <p:nvPr/>
        </p:nvCxnSpPr>
        <p:spPr>
          <a:xfrm>
            <a:off x="2875795" y="4653771"/>
            <a:ext cx="772196" cy="689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25ECF3-4D80-4EBD-9DFC-8929F35E16AC}"/>
              </a:ext>
            </a:extLst>
          </p:cNvPr>
          <p:cNvCxnSpPr>
            <a:endCxn id="13" idx="2"/>
          </p:cNvCxnSpPr>
          <p:nvPr/>
        </p:nvCxnSpPr>
        <p:spPr>
          <a:xfrm>
            <a:off x="2875795" y="4653771"/>
            <a:ext cx="772196" cy="116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04135B-6285-471F-8DCE-6BB5A096FBB5}"/>
              </a:ext>
            </a:extLst>
          </p:cNvPr>
          <p:cNvCxnSpPr>
            <a:endCxn id="10" idx="2"/>
          </p:cNvCxnSpPr>
          <p:nvPr/>
        </p:nvCxnSpPr>
        <p:spPr>
          <a:xfrm flipV="1">
            <a:off x="2875795" y="4421557"/>
            <a:ext cx="772196" cy="123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EE716-ABB1-4002-BE8B-188B58FCD1FF}"/>
              </a:ext>
            </a:extLst>
          </p:cNvPr>
          <p:cNvCxnSpPr>
            <a:endCxn id="11" idx="2"/>
          </p:cNvCxnSpPr>
          <p:nvPr/>
        </p:nvCxnSpPr>
        <p:spPr>
          <a:xfrm flipV="1">
            <a:off x="2875795" y="4882270"/>
            <a:ext cx="772196" cy="77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5CB4B1-51EA-4B90-8DB3-4A32557C24D1}"/>
              </a:ext>
            </a:extLst>
          </p:cNvPr>
          <p:cNvCxnSpPr>
            <a:stCxn id="35" idx="2"/>
            <a:endCxn id="10" idx="6"/>
          </p:cNvCxnSpPr>
          <p:nvPr/>
        </p:nvCxnSpPr>
        <p:spPr>
          <a:xfrm flipH="1" flipV="1">
            <a:off x="3992125" y="4421557"/>
            <a:ext cx="70969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75B629-95B4-4BDD-9D65-FE31B7F8B0BB}"/>
              </a:ext>
            </a:extLst>
          </p:cNvPr>
          <p:cNvCxnSpPr>
            <a:stCxn id="35" idx="2"/>
            <a:endCxn id="11" idx="6"/>
          </p:cNvCxnSpPr>
          <p:nvPr/>
        </p:nvCxnSpPr>
        <p:spPr>
          <a:xfrm flipH="1" flipV="1">
            <a:off x="3992125" y="4882270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29F168-684F-4A6E-85CC-C9144E142EF3}"/>
              </a:ext>
            </a:extLst>
          </p:cNvPr>
          <p:cNvCxnSpPr>
            <a:stCxn id="36" idx="2"/>
            <a:endCxn id="10" idx="6"/>
          </p:cNvCxnSpPr>
          <p:nvPr/>
        </p:nvCxnSpPr>
        <p:spPr>
          <a:xfrm flipH="1" flipV="1">
            <a:off x="3992125" y="4421557"/>
            <a:ext cx="709698" cy="94039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FFDDE6-CF97-43EA-8043-7F0C272ADC36}"/>
              </a:ext>
            </a:extLst>
          </p:cNvPr>
          <p:cNvCxnSpPr>
            <a:stCxn id="36" idx="2"/>
            <a:endCxn id="11" idx="6"/>
          </p:cNvCxnSpPr>
          <p:nvPr/>
        </p:nvCxnSpPr>
        <p:spPr>
          <a:xfrm flipH="1" flipV="1">
            <a:off x="3992125" y="4882270"/>
            <a:ext cx="709698" cy="47968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33C92B0-CEE5-42E3-98C8-076C66D03F64}"/>
              </a:ext>
            </a:extLst>
          </p:cNvPr>
          <p:cNvCxnSpPr>
            <a:stCxn id="36" idx="2"/>
            <a:endCxn id="12" idx="6"/>
          </p:cNvCxnSpPr>
          <p:nvPr/>
        </p:nvCxnSpPr>
        <p:spPr>
          <a:xfrm flipH="1" flipV="1">
            <a:off x="3992125" y="5342983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7AF658-9F48-449F-890A-9DEB53ED2731}"/>
              </a:ext>
            </a:extLst>
          </p:cNvPr>
          <p:cNvCxnSpPr>
            <a:stCxn id="35" idx="2"/>
            <a:endCxn id="12" idx="6"/>
          </p:cNvCxnSpPr>
          <p:nvPr/>
        </p:nvCxnSpPr>
        <p:spPr>
          <a:xfrm flipH="1">
            <a:off x="3992125" y="4901240"/>
            <a:ext cx="70969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34A3290-2288-45C9-8EBB-2FAA59F5BE86}"/>
              </a:ext>
            </a:extLst>
          </p:cNvPr>
          <p:cNvCxnSpPr>
            <a:stCxn id="36" idx="2"/>
            <a:endCxn id="13" idx="6"/>
          </p:cNvCxnSpPr>
          <p:nvPr/>
        </p:nvCxnSpPr>
        <p:spPr>
          <a:xfrm flipH="1">
            <a:off x="3992125" y="5361953"/>
            <a:ext cx="709698" cy="45649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F575FE-B199-45B6-B894-55B4B14D6CF6}"/>
              </a:ext>
            </a:extLst>
          </p:cNvPr>
          <p:cNvCxnSpPr>
            <a:stCxn id="35" idx="2"/>
            <a:endCxn id="13" idx="6"/>
          </p:cNvCxnSpPr>
          <p:nvPr/>
        </p:nvCxnSpPr>
        <p:spPr>
          <a:xfrm flipH="1">
            <a:off x="3992125" y="4901240"/>
            <a:ext cx="709698" cy="91720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74A21B0-C052-4B21-91F2-014AA10BFA11}"/>
              </a:ext>
            </a:extLst>
          </p:cNvPr>
          <p:cNvSpPr/>
          <p:nvPr/>
        </p:nvSpPr>
        <p:spPr>
          <a:xfrm>
            <a:off x="4701823" y="4268460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1957A7-E034-4097-9C1C-0CEA5756D3CE}"/>
              </a:ext>
            </a:extLst>
          </p:cNvPr>
          <p:cNvSpPr/>
          <p:nvPr/>
        </p:nvSpPr>
        <p:spPr>
          <a:xfrm>
            <a:off x="4701823" y="4729173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32DA25-DDFE-4B9D-81EB-2E6AF0021CC4}"/>
              </a:ext>
            </a:extLst>
          </p:cNvPr>
          <p:cNvSpPr/>
          <p:nvPr/>
        </p:nvSpPr>
        <p:spPr>
          <a:xfrm>
            <a:off x="4701823" y="5189886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FA593-B686-4ECD-B27D-07D62CCEDDE9}"/>
              </a:ext>
            </a:extLst>
          </p:cNvPr>
          <p:cNvSpPr/>
          <p:nvPr/>
        </p:nvSpPr>
        <p:spPr>
          <a:xfrm>
            <a:off x="4701823" y="566534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9306494-9F19-46EF-A8F0-A3AA119A6D9A}"/>
              </a:ext>
            </a:extLst>
          </p:cNvPr>
          <p:cNvSpPr/>
          <p:nvPr/>
        </p:nvSpPr>
        <p:spPr>
          <a:xfrm>
            <a:off x="5767970" y="4762318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75C180-DF19-4D47-9697-2FF4726E4640}"/>
              </a:ext>
            </a:extLst>
          </p:cNvPr>
          <p:cNvSpPr/>
          <p:nvPr/>
        </p:nvSpPr>
        <p:spPr>
          <a:xfrm>
            <a:off x="5755655" y="5241297"/>
            <a:ext cx="344134" cy="34413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1F2824-B778-45D0-AE3D-BF94FBA2E390}"/>
              </a:ext>
            </a:extLst>
          </p:cNvPr>
          <p:cNvCxnSpPr>
            <a:stCxn id="38" idx="2"/>
            <a:endCxn id="34" idx="6"/>
          </p:cNvCxnSpPr>
          <p:nvPr/>
        </p:nvCxnSpPr>
        <p:spPr>
          <a:xfrm flipH="1" flipV="1">
            <a:off x="5045957" y="4440527"/>
            <a:ext cx="722013" cy="4938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A6042B-8629-4925-A13B-C1A7B5D41269}"/>
              </a:ext>
            </a:extLst>
          </p:cNvPr>
          <p:cNvCxnSpPr>
            <a:stCxn id="38" idx="2"/>
            <a:endCxn id="35" idx="6"/>
          </p:cNvCxnSpPr>
          <p:nvPr/>
        </p:nvCxnSpPr>
        <p:spPr>
          <a:xfrm flipH="1" flipV="1">
            <a:off x="5045957" y="4901240"/>
            <a:ext cx="722013" cy="3314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B4C5CD-408D-4FDF-B897-C4B46723326C}"/>
              </a:ext>
            </a:extLst>
          </p:cNvPr>
          <p:cNvCxnSpPr>
            <a:stCxn id="39" idx="2"/>
            <a:endCxn id="34" idx="6"/>
          </p:cNvCxnSpPr>
          <p:nvPr/>
        </p:nvCxnSpPr>
        <p:spPr>
          <a:xfrm flipH="1" flipV="1">
            <a:off x="5045957" y="4440527"/>
            <a:ext cx="709698" cy="97283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C10C9C-ECE3-47A6-B2AD-67A6AFAE3715}"/>
              </a:ext>
            </a:extLst>
          </p:cNvPr>
          <p:cNvCxnSpPr>
            <a:stCxn id="39" idx="2"/>
            <a:endCxn id="35" idx="6"/>
          </p:cNvCxnSpPr>
          <p:nvPr/>
        </p:nvCxnSpPr>
        <p:spPr>
          <a:xfrm flipH="1" flipV="1">
            <a:off x="5045957" y="4901240"/>
            <a:ext cx="709698" cy="5121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D9BF52-4850-4627-BD9E-4364371D8864}"/>
              </a:ext>
            </a:extLst>
          </p:cNvPr>
          <p:cNvCxnSpPr>
            <a:stCxn id="39" idx="2"/>
            <a:endCxn id="36" idx="6"/>
          </p:cNvCxnSpPr>
          <p:nvPr/>
        </p:nvCxnSpPr>
        <p:spPr>
          <a:xfrm flipH="1" flipV="1">
            <a:off x="5045957" y="5361953"/>
            <a:ext cx="709698" cy="5141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C5FF02A-A34B-4DFD-8C90-5CC336527367}"/>
              </a:ext>
            </a:extLst>
          </p:cNvPr>
          <p:cNvCxnSpPr>
            <a:stCxn id="39" idx="2"/>
            <a:endCxn id="37" idx="6"/>
          </p:cNvCxnSpPr>
          <p:nvPr/>
        </p:nvCxnSpPr>
        <p:spPr>
          <a:xfrm flipH="1">
            <a:off x="5045957" y="5413364"/>
            <a:ext cx="709698" cy="42405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268D9C0-7312-40DF-A382-3D978CBEC4FB}"/>
              </a:ext>
            </a:extLst>
          </p:cNvPr>
          <p:cNvCxnSpPr>
            <a:stCxn id="38" idx="2"/>
            <a:endCxn id="36" idx="6"/>
          </p:cNvCxnSpPr>
          <p:nvPr/>
        </p:nvCxnSpPr>
        <p:spPr>
          <a:xfrm flipH="1">
            <a:off x="5045957" y="4934385"/>
            <a:ext cx="722013" cy="42756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F385B72-E630-4B8D-BF50-A79DBF104A37}"/>
              </a:ext>
            </a:extLst>
          </p:cNvPr>
          <p:cNvCxnSpPr>
            <a:stCxn id="38" idx="2"/>
            <a:endCxn id="37" idx="6"/>
          </p:cNvCxnSpPr>
          <p:nvPr/>
        </p:nvCxnSpPr>
        <p:spPr>
          <a:xfrm flipH="1">
            <a:off x="5045957" y="4934385"/>
            <a:ext cx="722013" cy="90302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DAABC8-F9B5-41AF-A278-CC771AC11C1F}"/>
              </a:ext>
            </a:extLst>
          </p:cNvPr>
          <p:cNvCxnSpPr>
            <a:stCxn id="34" idx="2"/>
            <a:endCxn id="10" idx="6"/>
          </p:cNvCxnSpPr>
          <p:nvPr/>
        </p:nvCxnSpPr>
        <p:spPr>
          <a:xfrm flipH="1" flipV="1">
            <a:off x="3992125" y="4421557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EE46D33-BB47-439D-85BC-A3629A4CE3AC}"/>
              </a:ext>
            </a:extLst>
          </p:cNvPr>
          <p:cNvCxnSpPr>
            <a:stCxn id="37" idx="2"/>
            <a:endCxn id="10" idx="6"/>
          </p:cNvCxnSpPr>
          <p:nvPr/>
        </p:nvCxnSpPr>
        <p:spPr>
          <a:xfrm flipH="1" flipV="1">
            <a:off x="3992125" y="4421557"/>
            <a:ext cx="709698" cy="141585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40DC02B-817E-4DC5-8B29-C6B64C992758}"/>
              </a:ext>
            </a:extLst>
          </p:cNvPr>
          <p:cNvCxnSpPr>
            <a:stCxn id="34" idx="2"/>
            <a:endCxn id="11" idx="6"/>
          </p:cNvCxnSpPr>
          <p:nvPr/>
        </p:nvCxnSpPr>
        <p:spPr>
          <a:xfrm flipH="1">
            <a:off x="3992125" y="4440527"/>
            <a:ext cx="709698" cy="441743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A5A87F-C6CD-4E7A-9A48-5B661900CF78}"/>
              </a:ext>
            </a:extLst>
          </p:cNvPr>
          <p:cNvCxnSpPr>
            <a:stCxn id="37" idx="2"/>
            <a:endCxn id="11" idx="6"/>
          </p:cNvCxnSpPr>
          <p:nvPr/>
        </p:nvCxnSpPr>
        <p:spPr>
          <a:xfrm flipH="1" flipV="1">
            <a:off x="3992125" y="4882270"/>
            <a:ext cx="709698" cy="9551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AE87376-6124-4C85-8C4C-18AEBFB2C622}"/>
              </a:ext>
            </a:extLst>
          </p:cNvPr>
          <p:cNvCxnSpPr>
            <a:stCxn id="37" idx="2"/>
            <a:endCxn id="12" idx="6"/>
          </p:cNvCxnSpPr>
          <p:nvPr/>
        </p:nvCxnSpPr>
        <p:spPr>
          <a:xfrm flipH="1" flipV="1">
            <a:off x="3992125" y="5342983"/>
            <a:ext cx="709698" cy="494431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55212F-8AA4-4B6D-B218-3A7614289D17}"/>
              </a:ext>
            </a:extLst>
          </p:cNvPr>
          <p:cNvCxnSpPr>
            <a:stCxn id="34" idx="2"/>
            <a:endCxn id="12" idx="6"/>
          </p:cNvCxnSpPr>
          <p:nvPr/>
        </p:nvCxnSpPr>
        <p:spPr>
          <a:xfrm flipH="1">
            <a:off x="3992125" y="4440527"/>
            <a:ext cx="709698" cy="9024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97D325-2BA0-45CE-BFB2-65326FFB9B73}"/>
              </a:ext>
            </a:extLst>
          </p:cNvPr>
          <p:cNvCxnSpPr>
            <a:stCxn id="37" idx="2"/>
            <a:endCxn id="13" idx="6"/>
          </p:cNvCxnSpPr>
          <p:nvPr/>
        </p:nvCxnSpPr>
        <p:spPr>
          <a:xfrm flipH="1" flipV="1">
            <a:off x="3992125" y="5818444"/>
            <a:ext cx="709698" cy="189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C37EB3-FFF9-4308-99C7-9C6702DFE557}"/>
              </a:ext>
            </a:extLst>
          </p:cNvPr>
          <p:cNvCxnSpPr>
            <a:stCxn id="34" idx="2"/>
            <a:endCxn id="13" idx="6"/>
          </p:cNvCxnSpPr>
          <p:nvPr/>
        </p:nvCxnSpPr>
        <p:spPr>
          <a:xfrm flipH="1">
            <a:off x="3992125" y="4440527"/>
            <a:ext cx="709698" cy="137791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090625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Permasalahan pada JST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1618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Ketersediaan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Secara teori, makin banyak data untuk dipelajari, </a:t>
            </a:r>
            <a:br>
              <a:rPr lang="id-ID" sz="2400" dirty="0"/>
            </a:br>
            <a:r>
              <a:rPr lang="id-ID" sz="2400" dirty="0"/>
              <a:t>JST dapat makin “pintar”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Problemnya?</a:t>
            </a:r>
          </a:p>
          <a:p>
            <a:pPr lvl="1">
              <a:lnSpc>
                <a:spcPct val="114000"/>
              </a:lnSpc>
            </a:pPr>
            <a:r>
              <a:rPr lang="id-ID" sz="2200" dirty="0"/>
              <a:t>Data tidak tersedia</a:t>
            </a:r>
          </a:p>
          <a:p>
            <a:pPr lvl="1">
              <a:lnSpc>
                <a:spcPct val="114000"/>
              </a:lnSpc>
            </a:pPr>
            <a:r>
              <a:rPr lang="id-ID" sz="2200" dirty="0"/>
              <a:t>Tidak ada tempat menyimpan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Makin banyak data = </a:t>
            </a:r>
            <a:br>
              <a:rPr lang="id-ID" sz="2400" dirty="0"/>
            </a:br>
            <a:r>
              <a:rPr lang="id-ID" sz="2400" dirty="0"/>
              <a:t>makin lama proses pelatihan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82" name="Picture 81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BB14C491-31C9-44B0-8F87-C239375C7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943" y="2824480"/>
            <a:ext cx="4033160" cy="314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49109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Keterbatasan Komputasi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id-ID" sz="2400" dirty="0"/>
                  <a:t>Komputer pada tahun 90an jauh lebih lambat dari sekarang</a:t>
                </a:r>
              </a:p>
              <a:p>
                <a:pPr lvl="1">
                  <a:lnSpc>
                    <a:spcPct val="114000"/>
                  </a:lnSpc>
                </a:pPr>
                <a:r>
                  <a:rPr lang="id-ID" sz="2200" dirty="0"/>
                  <a:t>1 high-end computer tahun 1993 </a:t>
                </a:r>
                <a:endParaRPr lang="id-ID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id-ID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d-ID" sz="2200" dirty="0"/>
                  <a:t> standard gaming computer 2007</a:t>
                </a:r>
                <a:r>
                  <a:rPr lang="id-ID" sz="2200" dirty="0">
                    <a:ea typeface="Cambria Math" panose="02040503050406030204" pitchFamily="18" charset="0"/>
                  </a:rPr>
                  <a:t> </a:t>
                </a:r>
                <a:endParaRPr lang="id-ID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id-ID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d-ID" sz="2200" dirty="0"/>
                  <a:t> standard laptop 2018</a:t>
                </a:r>
              </a:p>
              <a:p>
                <a:pPr lvl="1">
                  <a:lnSpc>
                    <a:spcPct val="114000"/>
                  </a:lnSpc>
                </a:pPr>
                <a:endParaRPr lang="id-ID" sz="2200" dirty="0"/>
              </a:p>
              <a:p>
                <a:pPr lvl="1">
                  <a:lnSpc>
                    <a:spcPct val="114000"/>
                  </a:lnSpc>
                </a:pPr>
                <a:r>
                  <a:rPr lang="id-ID" sz="2200" dirty="0"/>
                  <a:t>1 super computer 1996</a:t>
                </a: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id-ID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d-ID" sz="2200" dirty="0"/>
                  <a:t> </a:t>
                </a:r>
                <a:r>
                  <a:rPr lang="en-US" sz="2400" dirty="0"/>
                  <a:t>GeForce GT </a:t>
                </a:r>
                <a:r>
                  <a:rPr lang="id-ID" sz="2400" dirty="0"/>
                  <a:t>5x 2010</a:t>
                </a:r>
                <a:endParaRPr lang="id-ID" sz="2200" dirty="0"/>
              </a:p>
              <a:p>
                <a:pPr lvl="1">
                  <a:lnSpc>
                    <a:spcPct val="114000"/>
                  </a:lnSpc>
                </a:pPr>
                <a:endParaRPr lang="id-ID" sz="2200" dirty="0"/>
              </a:p>
              <a:p>
                <a:pPr lvl="1">
                  <a:lnSpc>
                    <a:spcPct val="114000"/>
                  </a:lnSpc>
                </a:pPr>
                <a:r>
                  <a:rPr lang="id-ID" sz="2200" dirty="0"/>
                  <a:t>1 super computer 2008</a:t>
                </a:r>
              </a:p>
              <a:p>
                <a:pPr lvl="1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id-ID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d-ID" sz="2200" dirty="0"/>
                  <a:t> TPU / high-end GPU 2018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E0476A-C72F-41EC-AFBF-5DDAC46A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899" t="-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60968D9-7CA3-4D6B-B6A4-CDFFD65595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59"/>
          <a:stretch/>
        </p:blipFill>
        <p:spPr>
          <a:xfrm>
            <a:off x="5029200" y="2114349"/>
            <a:ext cx="3970420" cy="39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9295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Keterbatasan Algoritma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Proses propagasi maju dan mundur mengalikan angka desimal yang umumnya berada pada </a:t>
            </a:r>
            <a:r>
              <a:rPr lang="id-ID" sz="2400" dirty="0">
                <a:solidFill>
                  <a:srgbClr val="0000FF"/>
                </a:solidFill>
              </a:rPr>
              <a:t>rentang 0-1 </a:t>
            </a:r>
            <a:r>
              <a:rPr lang="id-ID" sz="2400" dirty="0"/>
              <a:t>dengan bobot di setiap layer yang juga dalam rentang sama (atau bahkan jauh lebih kecil)</a:t>
            </a:r>
            <a:endParaRPr lang="id-ID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58" name="Picture 2" descr="Related image">
            <a:extLst>
              <a:ext uri="{FF2B5EF4-FFF2-40B4-BE49-F238E27FC236}">
                <a16:creationId xmlns:a16="http://schemas.microsoft.com/office/drawing/2014/main" id="{54146260-9C01-464D-91D4-C6EBA1BD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73" y="3526238"/>
            <a:ext cx="5123653" cy="25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047682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Keterbatasan Algoritma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Jika dimisalkan nilai gradien adalah </a:t>
            </a:r>
            <a:r>
              <a:rPr lang="id-ID" sz="2400" dirty="0">
                <a:solidFill>
                  <a:srgbClr val="0000FF"/>
                </a:solidFill>
              </a:rPr>
              <a:t>0.5</a:t>
            </a:r>
            <a:r>
              <a:rPr lang="id-ID" sz="2400" dirty="0"/>
              <a:t>, dan setiap bobot juga bernilai </a:t>
            </a:r>
            <a:r>
              <a:rPr lang="id-ID" sz="2400" dirty="0">
                <a:solidFill>
                  <a:srgbClr val="0000FF"/>
                </a:solidFill>
              </a:rPr>
              <a:t>0.5</a:t>
            </a:r>
            <a:r>
              <a:rPr lang="id-ID" sz="2400" dirty="0"/>
              <a:t>, Maka hanya dengan </a:t>
            </a:r>
            <a:r>
              <a:rPr lang="id-ID" sz="2400" dirty="0">
                <a:solidFill>
                  <a:srgbClr val="0000FF"/>
                </a:solidFill>
              </a:rPr>
              <a:t>3 layer</a:t>
            </a:r>
            <a:r>
              <a:rPr lang="id-ID" sz="2400" dirty="0"/>
              <a:t>, </a:t>
            </a:r>
            <a:br>
              <a:rPr lang="id-ID" sz="2400" dirty="0"/>
            </a:br>
            <a:r>
              <a:rPr lang="id-ID" sz="2400" dirty="0"/>
              <a:t>nilai gradien akan menjadi </a:t>
            </a:r>
            <a:r>
              <a:rPr lang="id-ID" sz="2400" dirty="0">
                <a:solidFill>
                  <a:srgbClr val="FF0000"/>
                </a:solidFill>
              </a:rPr>
              <a:t>0.5×0.5×0.5×0.5 = 0.0625</a:t>
            </a:r>
            <a:r>
              <a:rPr lang="id-ID" sz="2400" dirty="0"/>
              <a:t> </a:t>
            </a:r>
            <a:br>
              <a:rPr lang="id-ID" sz="2400" dirty="0"/>
            </a:br>
            <a:r>
              <a:rPr lang="id-ID" dirty="0"/>
              <a:t>(mengecil hingga menghilang)</a:t>
            </a:r>
            <a:endParaRPr lang="id-ID" sz="1800" dirty="0"/>
          </a:p>
          <a:p>
            <a:pPr lvl="1">
              <a:lnSpc>
                <a:spcPct val="114000"/>
              </a:lnSpc>
            </a:pPr>
            <a:endParaRPr lang="id-ID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58" name="Picture 2" descr="Related image">
            <a:extLst>
              <a:ext uri="{FF2B5EF4-FFF2-40B4-BE49-F238E27FC236}">
                <a16:creationId xmlns:a16="http://schemas.microsoft.com/office/drawing/2014/main" id="{54146260-9C01-464D-91D4-C6EBA1BD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73" y="3526238"/>
            <a:ext cx="5123653" cy="25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B1F2BE-03B7-4A17-964A-5372C93DB1F1}"/>
              </a:ext>
            </a:extLst>
          </p:cNvPr>
          <p:cNvSpPr/>
          <p:nvPr/>
        </p:nvSpPr>
        <p:spPr>
          <a:xfrm>
            <a:off x="1886289" y="3555044"/>
            <a:ext cx="3479297" cy="2552679"/>
          </a:xfrm>
          <a:prstGeom prst="rect">
            <a:avLst/>
          </a:prstGeom>
          <a:gradFill flip="none" rotWithShape="1">
            <a:gsLst>
              <a:gs pos="55000">
                <a:srgbClr val="FFFFFF">
                  <a:alpha val="89000"/>
                </a:srgbClr>
              </a:gs>
              <a:gs pos="0">
                <a:schemeClr val="bg1"/>
              </a:gs>
              <a:gs pos="100000">
                <a:schemeClr val="bg1">
                  <a:alpha val="3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558052-9047-4F81-8266-416C39619317}"/>
              </a:ext>
            </a:extLst>
          </p:cNvPr>
          <p:cNvSpPr/>
          <p:nvPr/>
        </p:nvSpPr>
        <p:spPr>
          <a:xfrm>
            <a:off x="6097033" y="3700615"/>
            <a:ext cx="839244" cy="2435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870227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-0.4552 0.0027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13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Keterbatasan Algoritma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Makin dalam jaringan, gradien menjadi 0, </a:t>
            </a:r>
            <a:br>
              <a:rPr lang="id-ID" sz="2400" dirty="0"/>
            </a:br>
            <a:r>
              <a:rPr lang="id-ID" sz="2400" dirty="0"/>
              <a:t>sehingga layer-layer awal tidak belajar (</a:t>
            </a:r>
            <a:r>
              <a:rPr lang="id-ID" sz="2400" dirty="0">
                <a:solidFill>
                  <a:srgbClr val="FF0000"/>
                </a:solidFill>
              </a:rPr>
              <a:t>bobot tidak berubah</a:t>
            </a:r>
            <a:r>
              <a:rPr lang="id-ID" sz="2400" dirty="0"/>
              <a:t>)</a:t>
            </a:r>
          </a:p>
          <a:p>
            <a:pPr lvl="1">
              <a:lnSpc>
                <a:spcPct val="114000"/>
              </a:lnSpc>
            </a:pPr>
            <a:r>
              <a:rPr lang="id-ID" sz="2200" dirty="0"/>
              <a:t>Dikatakan bahwa efektif standar JST adalah sekitar </a:t>
            </a:r>
            <a:r>
              <a:rPr lang="id-ID" sz="2200" dirty="0">
                <a:solidFill>
                  <a:srgbClr val="0000FF"/>
                </a:solidFill>
              </a:rPr>
              <a:t>4 layer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Permasalahan ini disebut sebagai </a:t>
            </a:r>
            <a:r>
              <a:rPr lang="id-ID" sz="2400" dirty="0">
                <a:solidFill>
                  <a:srgbClr val="FF0000"/>
                </a:solidFill>
              </a:rPr>
              <a:t>Vanishing Gradient Problem</a:t>
            </a:r>
          </a:p>
          <a:p>
            <a:pPr lvl="1">
              <a:lnSpc>
                <a:spcPct val="114000"/>
              </a:lnSpc>
            </a:pPr>
            <a:endParaRPr lang="id-ID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58" name="Picture 2" descr="Related image">
            <a:extLst>
              <a:ext uri="{FF2B5EF4-FFF2-40B4-BE49-F238E27FC236}">
                <a16:creationId xmlns:a16="http://schemas.microsoft.com/office/drawing/2014/main" id="{54146260-9C01-464D-91D4-C6EBA1BDA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173" y="3526238"/>
            <a:ext cx="5123653" cy="255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B1F2BE-03B7-4A17-964A-5372C93DB1F1}"/>
              </a:ext>
            </a:extLst>
          </p:cNvPr>
          <p:cNvSpPr/>
          <p:nvPr/>
        </p:nvSpPr>
        <p:spPr>
          <a:xfrm>
            <a:off x="1886289" y="3555044"/>
            <a:ext cx="3479297" cy="2552679"/>
          </a:xfrm>
          <a:prstGeom prst="rect">
            <a:avLst/>
          </a:prstGeom>
          <a:gradFill flip="none" rotWithShape="1">
            <a:gsLst>
              <a:gs pos="55000">
                <a:srgbClr val="FFFFFF">
                  <a:alpha val="89000"/>
                </a:srgbClr>
              </a:gs>
              <a:gs pos="0">
                <a:schemeClr val="bg1"/>
              </a:gs>
              <a:gs pos="100000">
                <a:schemeClr val="bg1">
                  <a:alpha val="3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5427978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Hadirnya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03260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Layerwise Pre-Training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Tidak melatih puluhan layer sekaligus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Melatih layer satu-persatu secara </a:t>
            </a:r>
            <a:r>
              <a:rPr lang="id-ID" sz="2400" dirty="0">
                <a:solidFill>
                  <a:srgbClr val="0000FF"/>
                </a:solidFill>
              </a:rPr>
              <a:t>unsupervised</a:t>
            </a:r>
            <a:r>
              <a:rPr lang="id-ID" sz="2400" dirty="0"/>
              <a:t> untuk melatih pengenalan pola fitur secara bertahap</a:t>
            </a:r>
            <a:endParaRPr lang="id-ID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CB74DF0-175A-4BEB-9B06-47C54856AC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90"/>
          <a:stretch/>
        </p:blipFill>
        <p:spPr>
          <a:xfrm>
            <a:off x="918617" y="3135994"/>
            <a:ext cx="2329375" cy="304021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4603110-7CA8-4BD3-8DAF-6633FC7B70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7123" y="2989835"/>
            <a:ext cx="2329375" cy="22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471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Layerwise Pre-Training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Setelah semua layer terlatih, </a:t>
            </a:r>
            <a:br>
              <a:rPr lang="id-ID" sz="2400" dirty="0"/>
            </a:br>
            <a:r>
              <a:rPr lang="id-ID" sz="2400" dirty="0"/>
              <a:t>gabungkan layer-layer menjadi satu </a:t>
            </a:r>
            <a:br>
              <a:rPr lang="id-ID" sz="2400" dirty="0"/>
            </a:br>
            <a:r>
              <a:rPr lang="id-ID" sz="2400" dirty="0"/>
              <a:t>untuk menjadi klasifikasi utuh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>
                <a:solidFill>
                  <a:srgbClr val="0000FF"/>
                </a:solidFill>
              </a:rPr>
              <a:t>Pertama kalinya </a:t>
            </a:r>
            <a:r>
              <a:rPr lang="id-ID" sz="2400" dirty="0">
                <a:solidFill>
                  <a:schemeClr val="tx1"/>
                </a:solidFill>
              </a:rPr>
              <a:t>JST mampu dilatih </a:t>
            </a:r>
            <a:br>
              <a:rPr lang="id-ID" sz="2400" dirty="0">
                <a:solidFill>
                  <a:srgbClr val="0000FF"/>
                </a:solidFill>
              </a:rPr>
            </a:br>
            <a:r>
              <a:rPr lang="id-ID" sz="2400" dirty="0">
                <a:solidFill>
                  <a:srgbClr val="0000FF"/>
                </a:solidFill>
              </a:rPr>
              <a:t>&gt;10 layer </a:t>
            </a:r>
            <a:r>
              <a:rPr lang="id-ID" sz="2400" dirty="0">
                <a:solidFill>
                  <a:schemeClr val="tx1"/>
                </a:solidFill>
              </a:rPr>
              <a:t>dengan hasil yang signifikan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Hence the name:</a:t>
            </a:r>
            <a:br>
              <a:rPr lang="id-ID" dirty="0"/>
            </a:br>
            <a:r>
              <a:rPr lang="id-ID" sz="3600" b="1" dirty="0">
                <a:solidFill>
                  <a:srgbClr val="FF0000"/>
                </a:solidFill>
              </a:rPr>
              <a:t>DEEP LEARNING</a:t>
            </a:r>
            <a:endParaRPr lang="id-ID" sz="2400" b="1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C62B6-4E19-446E-A6C9-35DE420678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7351" y="1260558"/>
            <a:ext cx="1525891" cy="46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025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946-7521-443A-B29D-90FD43AC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Deep Learning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D0FA7-7B08-48B6-A371-D5B70C0B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BE758-EEBA-4785-A9AD-4D77110D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F565-3456-4EEA-AF65-DE770636A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CC9EAD-3A53-4122-B8A4-3029A40F168E}"/>
              </a:ext>
            </a:extLst>
          </p:cNvPr>
          <p:cNvGrpSpPr/>
          <p:nvPr/>
        </p:nvGrpSpPr>
        <p:grpSpPr>
          <a:xfrm>
            <a:off x="1073360" y="1295400"/>
            <a:ext cx="6607600" cy="5156200"/>
            <a:chOff x="1073360" y="1295400"/>
            <a:chExt cx="6607600" cy="51562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8819ED-C722-4E42-9F03-BF37E7A43D4A}"/>
                </a:ext>
              </a:extLst>
            </p:cNvPr>
            <p:cNvSpPr/>
            <p:nvPr/>
          </p:nvSpPr>
          <p:spPr>
            <a:xfrm>
              <a:off x="1073360" y="1295400"/>
              <a:ext cx="6607600" cy="5156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460CA9-9533-4360-8A02-AC3C413B053C}"/>
                </a:ext>
              </a:extLst>
            </p:cNvPr>
            <p:cNvSpPr/>
            <p:nvPr/>
          </p:nvSpPr>
          <p:spPr>
            <a:xfrm>
              <a:off x="3326296" y="5963340"/>
              <a:ext cx="21017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ea typeface="Cambria Math" panose="02040503050406030204" pitchFamily="18" charset="0"/>
                </a:rPr>
                <a:t>A</a:t>
              </a:r>
              <a:r>
                <a:rPr lang="id-ID" dirty="0">
                  <a:ea typeface="Cambria Math" panose="02040503050406030204" pitchFamily="18" charset="0"/>
                </a:rPr>
                <a:t>rtificial </a:t>
              </a:r>
              <a:r>
                <a:rPr lang="en-US" dirty="0">
                  <a:ea typeface="Cambria Math" panose="02040503050406030204" pitchFamily="18" charset="0"/>
                </a:rPr>
                <a:t>I</a:t>
              </a:r>
              <a:r>
                <a:rPr lang="id-ID" dirty="0">
                  <a:ea typeface="Cambria Math" panose="02040503050406030204" pitchFamily="18" charset="0"/>
                </a:rPr>
                <a:t>ntelligence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427DFC-ECFF-4FFB-B49C-4771555C08B0}"/>
                </a:ext>
              </a:extLst>
            </p:cNvPr>
            <p:cNvSpPr/>
            <p:nvPr/>
          </p:nvSpPr>
          <p:spPr>
            <a:xfrm>
              <a:off x="6470767" y="3546492"/>
              <a:ext cx="116891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Knowledge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bases</a:t>
              </a:r>
              <a:endParaRPr lang="en-US" sz="14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27ABC1-9C3F-49F1-9B27-0529E4452554}"/>
              </a:ext>
            </a:extLst>
          </p:cNvPr>
          <p:cNvGrpSpPr/>
          <p:nvPr/>
        </p:nvGrpSpPr>
        <p:grpSpPr>
          <a:xfrm>
            <a:off x="1185366" y="1941195"/>
            <a:ext cx="5280842" cy="3864610"/>
            <a:chOff x="1185366" y="1941195"/>
            <a:chExt cx="5280842" cy="386461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9EA58-E536-452D-80D5-92D5D544F62E}"/>
                </a:ext>
              </a:extLst>
            </p:cNvPr>
            <p:cNvSpPr/>
            <p:nvPr/>
          </p:nvSpPr>
          <p:spPr>
            <a:xfrm>
              <a:off x="1185366" y="1941195"/>
              <a:ext cx="5280842" cy="386461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A178E1-EC38-496E-AD3B-F4E14CD763A2}"/>
                </a:ext>
              </a:extLst>
            </p:cNvPr>
            <p:cNvSpPr/>
            <p:nvPr/>
          </p:nvSpPr>
          <p:spPr>
            <a:xfrm>
              <a:off x="2986929" y="5237411"/>
              <a:ext cx="1989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Machine Learning</a:t>
              </a:r>
              <a:endParaRPr lang="en-US" sz="16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BED1C4-4FD1-4E04-944E-6F2299FB407A}"/>
                </a:ext>
              </a:extLst>
            </p:cNvPr>
            <p:cNvSpPr/>
            <p:nvPr/>
          </p:nvSpPr>
          <p:spPr>
            <a:xfrm>
              <a:off x="5143688" y="3556897"/>
              <a:ext cx="1124026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Logistic</a:t>
              </a:r>
            </a:p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regression</a:t>
              </a:r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150F03-8229-4790-B99C-564D6AEB5EA5}"/>
              </a:ext>
            </a:extLst>
          </p:cNvPr>
          <p:cNvGrpSpPr/>
          <p:nvPr/>
        </p:nvGrpSpPr>
        <p:grpSpPr>
          <a:xfrm>
            <a:off x="1333957" y="2179321"/>
            <a:ext cx="3701248" cy="2976755"/>
            <a:chOff x="1333957" y="2286001"/>
            <a:chExt cx="3701248" cy="297675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F55D1F-E045-410E-884C-C80A05A4EADE}"/>
                </a:ext>
              </a:extLst>
            </p:cNvPr>
            <p:cNvSpPr/>
            <p:nvPr/>
          </p:nvSpPr>
          <p:spPr>
            <a:xfrm>
              <a:off x="1333957" y="2286001"/>
              <a:ext cx="3701248" cy="29767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B39B4C-79D2-42E6-BCE0-D76DCE9B76EC}"/>
                </a:ext>
              </a:extLst>
            </p:cNvPr>
            <p:cNvSpPr/>
            <p:nvPr/>
          </p:nvSpPr>
          <p:spPr>
            <a:xfrm>
              <a:off x="3496672" y="3277742"/>
              <a:ext cx="1398140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ea typeface="Cambria Math" panose="02040503050406030204" pitchFamily="18" charset="0"/>
                </a:rPr>
              </a:br>
              <a:r>
                <a:rPr lang="en-US" sz="1400" dirty="0">
                  <a:ea typeface="Cambria Math" panose="02040503050406030204" pitchFamily="18" charset="0"/>
                </a:rPr>
                <a:t>Shallow</a:t>
              </a:r>
            </a:p>
            <a:p>
              <a:pPr algn="ctr"/>
              <a:r>
                <a:rPr lang="en-US" sz="1400" dirty="0" err="1">
                  <a:ea typeface="Cambria Math" panose="02040503050406030204" pitchFamily="18" charset="0"/>
                </a:rPr>
                <a:t>autoencoders</a:t>
              </a:r>
              <a:endParaRPr lang="en-US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800422-0E13-4B65-A89E-8D31C5648923}"/>
                </a:ext>
              </a:extLst>
            </p:cNvPr>
            <p:cNvSpPr/>
            <p:nvPr/>
          </p:nvSpPr>
          <p:spPr>
            <a:xfrm>
              <a:off x="2747473" y="4457970"/>
              <a:ext cx="17361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a typeface="Cambria Math" panose="02040503050406030204" pitchFamily="18" charset="0"/>
                </a:rPr>
                <a:t>Representation</a:t>
              </a:r>
              <a:br>
                <a:rPr lang="en-US" sz="1600" dirty="0">
                  <a:ea typeface="Cambria Math" panose="02040503050406030204" pitchFamily="18" charset="0"/>
                </a:rPr>
              </a:br>
              <a:r>
                <a:rPr lang="en-US" sz="1600" dirty="0">
                  <a:ea typeface="Cambria Math" panose="02040503050406030204" pitchFamily="18" charset="0"/>
                </a:rPr>
                <a:t>Learning</a:t>
              </a:r>
              <a:endParaRPr lang="en-US" sz="1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397154-67EE-40B7-9249-D88FCD50D345}"/>
              </a:ext>
            </a:extLst>
          </p:cNvPr>
          <p:cNvGrpSpPr/>
          <p:nvPr/>
        </p:nvGrpSpPr>
        <p:grpSpPr>
          <a:xfrm>
            <a:off x="1514107" y="2487150"/>
            <a:ext cx="1982565" cy="1974666"/>
            <a:chOff x="1751235" y="3080507"/>
            <a:chExt cx="1982565" cy="197466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EB6856-E888-4978-8EBE-C4FE5FF67216}"/>
                </a:ext>
              </a:extLst>
            </p:cNvPr>
            <p:cNvSpPr/>
            <p:nvPr/>
          </p:nvSpPr>
          <p:spPr>
            <a:xfrm>
              <a:off x="1751235" y="3080507"/>
              <a:ext cx="1982565" cy="197466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F0EA3E3-7B0C-4F98-A4F7-3290A641A326}"/>
                </a:ext>
              </a:extLst>
            </p:cNvPr>
            <p:cNvSpPr/>
            <p:nvPr/>
          </p:nvSpPr>
          <p:spPr>
            <a:xfrm>
              <a:off x="1903184" y="3770905"/>
              <a:ext cx="16786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Deep Learning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7A8920-3A50-455D-80E2-ED561A313CF5}"/>
                </a:ext>
              </a:extLst>
            </p:cNvPr>
            <p:cNvSpPr/>
            <p:nvPr/>
          </p:nvSpPr>
          <p:spPr>
            <a:xfrm>
              <a:off x="2223786" y="4205290"/>
              <a:ext cx="10374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Example:</a:t>
              </a:r>
              <a:b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</a:br>
              <a:r>
                <a:rPr lang="en-US" sz="1400" dirty="0">
                  <a:solidFill>
                    <a:schemeClr val="bg1"/>
                  </a:solidFill>
                  <a:ea typeface="Cambria Math" panose="02040503050406030204" pitchFamily="18" charset="0"/>
                </a:rPr>
                <a:t>MLPs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8926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Layerwise Pre-Training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b="1" dirty="0"/>
              <a:t>Goeffrey E Hinton </a:t>
            </a:r>
            <a:r>
              <a:rPr lang="id-ID" sz="2400" dirty="0"/>
              <a:t>memperkenalkan </a:t>
            </a:r>
            <a:r>
              <a:rPr lang="id-ID" sz="2400" dirty="0">
                <a:solidFill>
                  <a:srgbClr val="0000FF"/>
                </a:solidFill>
              </a:rPr>
              <a:t>Deep Belief Network </a:t>
            </a:r>
            <a:r>
              <a:rPr lang="id-ID" sz="2400" dirty="0"/>
              <a:t>yang menggunakan RBM untuk proses pelatihan per layer pada 2006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Kata </a:t>
            </a:r>
            <a:r>
              <a:rPr lang="id-ID" sz="2400" dirty="0">
                <a:solidFill>
                  <a:srgbClr val="0000FF"/>
                </a:solidFill>
              </a:rPr>
              <a:t>Deep</a:t>
            </a:r>
            <a:r>
              <a:rPr lang="id-ID" sz="2400" dirty="0"/>
              <a:t> dari DBN mulai dipopulerkan sebagai </a:t>
            </a:r>
            <a:br>
              <a:rPr lang="id-ID" sz="2400" dirty="0"/>
            </a:br>
            <a:r>
              <a:rPr lang="id-ID" sz="2400" dirty="0">
                <a:solidFill>
                  <a:srgbClr val="FF0000"/>
                </a:solidFill>
              </a:rPr>
              <a:t>Deep Learning</a:t>
            </a:r>
            <a:r>
              <a:rPr lang="id-ID" sz="2400" dirty="0"/>
              <a:t>, dengan Geoff Hinton sebagai </a:t>
            </a:r>
            <a:br>
              <a:rPr lang="id-ID" sz="2400" dirty="0"/>
            </a:br>
            <a:r>
              <a:rPr lang="id-ID" sz="2400" dirty="0"/>
              <a:t>“</a:t>
            </a:r>
            <a:r>
              <a:rPr lang="en-US" sz="2400" b="1" dirty="0"/>
              <a:t>Godfather</a:t>
            </a:r>
            <a:r>
              <a:rPr lang="id-ID" sz="2400" b="1" dirty="0"/>
              <a:t> of Deep Learning</a:t>
            </a:r>
            <a:r>
              <a:rPr lang="id-ID" sz="2400" dirty="0"/>
              <a:t>”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dirty="0"/>
              <a:t>RBM dapat diganti dengan AutoEncoder </a:t>
            </a:r>
            <a:br>
              <a:rPr lang="id-ID" dirty="0"/>
            </a:br>
            <a:r>
              <a:rPr lang="id-ID" dirty="0"/>
              <a:t>yang lebih sederhana</a:t>
            </a:r>
          </a:p>
          <a:p>
            <a:pPr>
              <a:lnSpc>
                <a:spcPct val="114000"/>
              </a:lnSpc>
            </a:pPr>
            <a:r>
              <a:rPr lang="id-ID" dirty="0"/>
              <a:t>Lebih jauh akan kita bahas </a:t>
            </a:r>
            <a:r>
              <a:rPr lang="id-ID" dirty="0">
                <a:solidFill>
                  <a:srgbClr val="0000FF"/>
                </a:solidFill>
              </a:rPr>
              <a:t>minggu depan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8" name="Picture 7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218AB3A7-8D55-44B5-BFF1-FA2629D267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831" y="3515677"/>
            <a:ext cx="2133600" cy="189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46991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Kemampuan Komputasi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Pada 2012, peneliti mulai menggunakan </a:t>
            </a:r>
            <a:r>
              <a:rPr lang="id-ID" sz="2400" dirty="0">
                <a:solidFill>
                  <a:srgbClr val="0000FF"/>
                </a:solidFill>
              </a:rPr>
              <a:t>GPU</a:t>
            </a:r>
            <a:r>
              <a:rPr lang="id-ID" sz="2400" dirty="0"/>
              <a:t> untuk melatih JST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Inti proses yang membuat pelatihan JST sangat lama adalah </a:t>
            </a:r>
            <a:r>
              <a:rPr lang="id-ID" sz="2400" dirty="0">
                <a:solidFill>
                  <a:srgbClr val="FF0000"/>
                </a:solidFill>
              </a:rPr>
              <a:t>perkalian matriks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9" name="Picture 4" descr="Cpu-vs-gpu">
            <a:extLst>
              <a:ext uri="{FF2B5EF4-FFF2-40B4-BE49-F238E27FC236}">
                <a16:creationId xmlns:a16="http://schemas.microsoft.com/office/drawing/2014/main" id="{4560AEAC-D63F-4C46-B8DC-93648791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8108" y="3328936"/>
            <a:ext cx="4787784" cy="269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22455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Kemampuan Komputasi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>
                <a:solidFill>
                  <a:srgbClr val="FF0000"/>
                </a:solidFill>
              </a:rPr>
              <a:t>CPU</a:t>
            </a:r>
            <a:r>
              <a:rPr lang="id-ID" sz="2400" dirty="0"/>
              <a:t> memiliki </a:t>
            </a:r>
            <a:r>
              <a:rPr lang="id-ID" sz="2400" dirty="0">
                <a:solidFill>
                  <a:srgbClr val="FF0000"/>
                </a:solidFill>
              </a:rPr>
              <a:t>sedikit</a:t>
            </a:r>
            <a:r>
              <a:rPr lang="id-ID" sz="2400" dirty="0"/>
              <a:t> core yang jauh </a:t>
            </a:r>
            <a:r>
              <a:rPr lang="id-ID" sz="2400" dirty="0">
                <a:solidFill>
                  <a:srgbClr val="FF0000"/>
                </a:solidFill>
              </a:rPr>
              <a:t>lebih cepat </a:t>
            </a:r>
            <a:r>
              <a:rPr lang="id-ID" sz="2400" dirty="0"/>
              <a:t>dan berkemampuan tinggi, </a:t>
            </a:r>
            <a:br>
              <a:rPr lang="id-ID" sz="2400" dirty="0"/>
            </a:br>
            <a:r>
              <a:rPr lang="id-ID" sz="2400" dirty="0"/>
              <a:t>sementara </a:t>
            </a:r>
            <a:r>
              <a:rPr lang="id-ID" sz="2400" dirty="0">
                <a:solidFill>
                  <a:srgbClr val="0000FF"/>
                </a:solidFill>
              </a:rPr>
              <a:t>GPU</a:t>
            </a:r>
            <a:r>
              <a:rPr lang="id-ID" sz="2400" dirty="0"/>
              <a:t> memiliki </a:t>
            </a:r>
            <a:r>
              <a:rPr lang="id-ID" sz="2400" dirty="0">
                <a:solidFill>
                  <a:srgbClr val="0000FF"/>
                </a:solidFill>
              </a:rPr>
              <a:t>ribuan core </a:t>
            </a:r>
            <a:r>
              <a:rPr lang="id-ID" sz="2400" dirty="0"/>
              <a:t>yang sebenarnya </a:t>
            </a:r>
            <a:r>
              <a:rPr lang="id-ID" sz="2400" dirty="0">
                <a:solidFill>
                  <a:srgbClr val="0000FF"/>
                </a:solidFill>
              </a:rPr>
              <a:t>tidak cepat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Problemnya adalah </a:t>
            </a:r>
            <a:r>
              <a:rPr lang="id-ID" sz="2400" dirty="0">
                <a:solidFill>
                  <a:srgbClr val="FF0000"/>
                </a:solidFill>
              </a:rPr>
              <a:t>CPU</a:t>
            </a:r>
            <a:r>
              <a:rPr lang="id-ID" sz="2400" dirty="0"/>
              <a:t> dioptimasi untuk proses </a:t>
            </a:r>
            <a:r>
              <a:rPr lang="id-ID" sz="2400" dirty="0">
                <a:solidFill>
                  <a:srgbClr val="FF0000"/>
                </a:solidFill>
              </a:rPr>
              <a:t>sekuensial</a:t>
            </a:r>
            <a:r>
              <a:rPr lang="id-ID" sz="2400" dirty="0"/>
              <a:t>, Sedangkan  </a:t>
            </a:r>
            <a:r>
              <a:rPr lang="id-ID" sz="2400" dirty="0">
                <a:solidFill>
                  <a:srgbClr val="0000FF"/>
                </a:solidFill>
              </a:rPr>
              <a:t>GPU</a:t>
            </a:r>
            <a:r>
              <a:rPr lang="id-ID" sz="2400" dirty="0"/>
              <a:t> dioptimasi untuk proses </a:t>
            </a:r>
            <a:r>
              <a:rPr lang="id-ID" sz="2400" dirty="0">
                <a:solidFill>
                  <a:srgbClr val="0000FF"/>
                </a:solidFill>
              </a:rPr>
              <a:t>paralel</a:t>
            </a:r>
          </a:p>
          <a:p>
            <a:pPr lvl="1">
              <a:lnSpc>
                <a:spcPct val="114000"/>
              </a:lnSpc>
            </a:pPr>
            <a:r>
              <a:rPr lang="id-ID" sz="2000" dirty="0"/>
              <a:t>Perhatikan bahwa umumnya di windows, hanya core0 yang bekerja</a:t>
            </a:r>
          </a:p>
          <a:p>
            <a:pPr>
              <a:lnSpc>
                <a:spcPct val="114000"/>
              </a:lnSpc>
            </a:pPr>
            <a:endParaRPr lang="id-ID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9A36CC-3C23-49FA-A235-4902ED0B2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" b="21503"/>
          <a:stretch/>
        </p:blipFill>
        <p:spPr>
          <a:xfrm>
            <a:off x="2596903" y="4366185"/>
            <a:ext cx="4935276" cy="21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0362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Kemampuan Komputasi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Perhatikan perkalian matriks di bawah,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Pada </a:t>
            </a:r>
            <a:r>
              <a:rPr lang="id-ID" sz="2400" dirty="0">
                <a:solidFill>
                  <a:srgbClr val="FF0000"/>
                </a:solidFill>
              </a:rPr>
              <a:t>CPU</a:t>
            </a:r>
            <a:r>
              <a:rPr lang="id-ID" sz="2400" dirty="0"/>
              <a:t>, semua perkalian akan dihitung</a:t>
            </a:r>
            <a:r>
              <a:rPr lang="id-ID" sz="2400" dirty="0">
                <a:solidFill>
                  <a:srgbClr val="0000FF"/>
                </a:solidFill>
              </a:rPr>
              <a:t> </a:t>
            </a:r>
            <a:r>
              <a:rPr lang="id-ID" sz="2400" dirty="0">
                <a:solidFill>
                  <a:srgbClr val="FF0000"/>
                </a:solidFill>
              </a:rPr>
              <a:t>satu-persatu</a:t>
            </a:r>
            <a:r>
              <a:rPr lang="id-ID" sz="2400" dirty="0">
                <a:solidFill>
                  <a:srgbClr val="0000FF"/>
                </a:solidFill>
              </a:rPr>
              <a:t> </a:t>
            </a:r>
            <a:r>
              <a:rPr lang="id-ID" sz="2400" dirty="0"/>
              <a:t>secara </a:t>
            </a:r>
            <a:r>
              <a:rPr lang="id-ID" sz="2400" dirty="0">
                <a:solidFill>
                  <a:srgbClr val="FF0000"/>
                </a:solidFill>
              </a:rPr>
              <a:t>berurutan</a:t>
            </a:r>
            <a:r>
              <a:rPr lang="id-ID" sz="2400" dirty="0"/>
              <a:t> masuk ke dalam core yang tersedia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Pada </a:t>
            </a:r>
            <a:r>
              <a:rPr lang="id-ID" sz="2400" dirty="0">
                <a:solidFill>
                  <a:srgbClr val="0000FF"/>
                </a:solidFill>
              </a:rPr>
              <a:t>GPU</a:t>
            </a:r>
            <a:r>
              <a:rPr lang="id-ID" sz="2400" dirty="0"/>
              <a:t>, setiap perkalian akan dihitung </a:t>
            </a:r>
            <a:r>
              <a:rPr lang="id-ID" sz="2400" dirty="0">
                <a:solidFill>
                  <a:srgbClr val="0000FF"/>
                </a:solidFill>
              </a:rPr>
              <a:t>bersamaan</a:t>
            </a:r>
            <a:r>
              <a:rPr lang="id-ID" sz="2400" dirty="0"/>
              <a:t> (paralel) di dalam core yang berbeda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Kecepatan komputasi ini yang</a:t>
            </a:r>
            <a:br>
              <a:rPr lang="id-ID" sz="2400" dirty="0"/>
            </a:br>
            <a:r>
              <a:rPr lang="id-ID" sz="2400" dirty="0"/>
              <a:t>menggerakkan perkembangan</a:t>
            </a:r>
            <a:br>
              <a:rPr lang="id-ID" sz="2400" dirty="0"/>
            </a:br>
            <a:r>
              <a:rPr lang="id-ID" sz="2400" dirty="0"/>
              <a:t>Deep Learning</a:t>
            </a:r>
            <a:endParaRPr lang="id-ID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3622D-F9C0-42BF-A9FB-6629AD2C1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47" y="3907049"/>
            <a:ext cx="2884734" cy="22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28131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Ketersediaan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Secara teori, makin banyak data untuk dilatih, makin “pintar” JST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Sekarang data banyak tersedia di Internet</a:t>
            </a:r>
          </a:p>
          <a:p>
            <a:pPr>
              <a:lnSpc>
                <a:spcPct val="114000"/>
              </a:lnSpc>
            </a:pPr>
            <a:r>
              <a:rPr lang="id-ID" sz="2400" dirty="0"/>
              <a:t>Kapasitas storage juga makin besar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Tidak ada kekurangan data untuk melatih</a:t>
            </a:r>
            <a:br>
              <a:rPr lang="id-ID" sz="2400" dirty="0"/>
            </a:br>
            <a:r>
              <a:rPr lang="id-ID" sz="2400" dirty="0"/>
              <a:t>Deep Learning</a:t>
            </a:r>
            <a:endParaRPr lang="id-ID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C1B74-607E-4BC1-92AA-68D3C192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31" y="2581886"/>
            <a:ext cx="2010418" cy="28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76032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B18AF-B117-4CFD-8D85-4FA8F824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More Data + Bigger Models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289CB96-234A-4D7E-AB8C-CCBE380C8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r>
              <a:rPr lang="id-ID" dirty="0"/>
              <a:t>Tidak tersedianya data menyebabkan metode pendekatan selain MLP lebih unggul pada tahun 1990an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56F31-1FF0-4F4F-A88F-943EFD00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pPr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A28E3-76EB-44A9-8E53-ABEED9ACC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5C43-7A82-41BF-8291-46DE1B7C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F0700573-F145-42A7-9452-1FB18431E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7" t="17249" r="7139" b="7390"/>
          <a:stretch/>
        </p:blipFill>
        <p:spPr>
          <a:xfrm>
            <a:off x="400050" y="2534329"/>
            <a:ext cx="7179338" cy="364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1857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3EB5-881D-48C5-8FBE-82027EF5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Kolaborasi Tak Terbatas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0476A-C72F-41EC-AFBF-5DDAC46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id-ID" sz="2400" dirty="0"/>
              <a:t>Dengan terbukanya Internet, peneliti makin semangat mengembangkan algoritma dan metode baru untuk mengatasi permasalahan JST seperti Vanishing Gradient Problem dan permasalahan arsitektur</a:t>
            </a:r>
          </a:p>
          <a:p>
            <a:pPr>
              <a:lnSpc>
                <a:spcPct val="114000"/>
              </a:lnSpc>
            </a:pPr>
            <a:endParaRPr lang="id-ID" sz="2400" dirty="0"/>
          </a:p>
          <a:p>
            <a:pPr>
              <a:lnSpc>
                <a:spcPct val="114000"/>
              </a:lnSpc>
            </a:pPr>
            <a:r>
              <a:rPr lang="id-ID" sz="2400" dirty="0"/>
              <a:t>Peneliti juga giat membagikan hasil penelitian, paper, dan kodenya secara bebas dan cuma-cuma</a:t>
            </a:r>
            <a:endParaRPr lang="id-ID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4BC5-BDC6-46C2-98C2-A68BBBF8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ADF9F-D509-42A4-B8E4-D141F28C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E85F-ECC7-47E0-BEC1-9411600B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pic>
        <p:nvPicPr>
          <p:cNvPr id="1026" name="Picture 2" descr="data:image/png;base64,iVBORw0KGgoAAAANSUhEUgAAAOEAAADhCAMAAAAJbSJIAAAAjVBMVEX///8AAAB2dnb8/Pz19fXt7e3j4+P4+Pjg4ODT09P09PTo6Oi1tbXMzMzw8PB9fX1RUVGqqqpfX1/IyMg9PT2EhITCwsJXV1fZ2dmPj4+hoaExMTEoKCgiIiKbm5sUFBRHR0dqamqvr6+UlJRvb286OjpJSUktLS2JiYkbGxsLCwtdXV0kJCRUVFQcHBwh9fWrAAAL/0lEQVR4nO1daWOyvBJ9EBEQFBAXXAriVqtt///Pu7VuiJOZAAmh7/V8bY0cSSaznEz+/XvhhRdeeOGFF1544YVH6O1ut9vWVT+GaOhWuIqnI6+12aSDE9LNpuWNpvEqtP48Wcedpv5y+/6WaM9Ivt+3Sz/dux3Vj1kOZrjfQbwgJMvR2FT9wEXQNXqjd05ydyxGPaP7F2atY7vpoTC9Mw6Dle2oJoDDCYNBWXoXHIOwsST13myzqEbvF5+bWa+Js9UMWkMB9M4YtoKmWR5j7X8L43fCx25tqCaVgeO9CaV3xpvXkAVpWhsJ9M5ILfWT1bQ8afxO8BRz1KP1h1SCP/7OOlJoWDvxUjK/E5axMsc1mNTA74RJoISfNZA9Qe/4OFr1E4xFuC/8WMQ187N3tfI7YWfXyK8/4438ROIw69dF0G4p4HdCq6bX6G4VEdS0rVsDv36sYoZekcTSZ6qlaoZesZG8byiwoXnItalj1fR+MZbGTw9Uc7sgkOSLt2PVzG6I2zIIGlPVvDKYSkhxOHIj3aIQn+FwWhXzoIJxaAmmaKjeBp/REjpRu/KSTeWx6Yoj2G4iwR+KwiyqPlLJI3kfLv3dHPrTSNC+qIP74MI/fi3nkr3ww7K1DtxeFEXjeAD8PRZDMXi2ot9pPI6syA7dVTyQls7w1659X2sdwNgdhKSo3GcGw9C5/Xi6Y4/3MiLGUb7KbwDWYCEgYOw9P/1n3rtvOz3Bu0kSd54tZR+YqMNeVYIdICeaAv+nm7G44tPHDN4IXCB/OamYLu5D74YVvYy/hGRQtzOW/dCh1dCqFvXPoEdg//s4rVxm2+4RXwXcl2dVCIIR7xH5gF5epvCLhYeuKxf8UIWI2AA3Atx8GcFX7v+T+fK48abxLLghnnqpv32e0wMXr6Xp8M9S3kOFnTVq3lvx5/WrfW82Dnt2ZDl982FxmX3HsnuhO/Mmd+XN24yMF0DXRtuUJQguQm1L+hFmNNCS43ocdZw+8c963+lYdjA68ZxwFAoZQWrJpWjD2goeZ9Dst80iDpVutrsGT7GXkQoblsq/sSKmsMxgomDCz1QuzIDnqKYpVRLqLLeixDyNGLnfuVIJiJ431FfsoqJDtfeMoQZKhTw6Mx+2LzpPQ9bGPRKYOygB1trRDgXtg+mzRmI6jfWAXVfwiwlvVsyB5BUNuBAxH0xbFRqIPU7leKwaOuwnQyKCZ7DMTLMZ7vmHcZAEU4MZJvwbGZY9bDBDbcQ7SoQllprMcMu77aNltCYz1KZ8g0TMvbABDC2Uoc/3EpluQxMYEkoCLgfcwjWVdWh2EOA/vzbh0aLA2Z4bYqWqZJ3KPHO8AKoW2lLqeevUmQ6OuqlNZAOXSuNDVox/Q0LmM8w1NYbSGL9HPZ22plZRnzxWpzS4oAUh71SyMySHaKkMEPEN/xdUJEzK7xMFmvIMaGXdBB+gTQ7gqo3x2/Q8xRM27Nj+Aq82rTUDFnmIBY/1UZf0B8vCSTvR0AFZwSN87ONd4tNJpVqdGBgpwfCATVPCY9OOqufoCYB04hGY50b8PB/F0lmSoFMvESm2UV4fYYjrwvgTf8wl29yPifevtOyUwRF/zAXb7VrjhmZZGwUCxLZ/WDM/SQROitPdGRBzrcX6nIO7bG/NaQNASM4nrAhvDOsAruBMZNUBA2c4Z822Gb4M1brcj8CNPlOyiAe/fhN2+yuIhBTD1IAatjtkHVQpBQdnyNC64Zlgrc5DqiQMfJoyMsMhmsDYNWkZ/mvj0vN32DfB3e5Rk5YhGSPAzjce/TbC6b7DxhmCT0vkEZvj0PwiwnOCa8gs4snuueKKTB4dlnToDDD1DSm67/hSnr54BFF8ANXfEWqAN03qafSDNu6aDqEXYqMS7ZH6Zj+PwE/svkG7N14SYIdcikBsF5DZwBnW3VqERAmGeMWiAWnERxAMIacG/8hfYwhs38Rh+7/GEIiETPy0/V9jCIhECaftrzEESsFM2fPfZDh9Ll4QEddf2y0A2fdfY0hUOkfPDLt/i6FO5KIAwT3xDqdNykP9Iz1v6B0SlsZTewjhCX2ing+sQxP/UdKGdEu9wklxhtPn3YLYD7lEfzXCIhQHwH5ILN1lo9KlP/E6XmOBfBodN7+LplRHLyBybdoKsIxE2bFhuTaKIfS4hOxPsTY4D0o1UjzGhxw9hSB2b5ihjXdiadZ20cfTpbCQlrBO3Kc1aoFB9KeYQ09rES0RG7Vd4McuGJUyyktolKmh+huCa4oILhSL9HOAWiplAZ/lJX6XCt0nxIMgqMFSBWqLaZCpQc7KngEvqTHRJIj7dJ98UFLob9gDswl98WfNNBBQClNGnEAZ0+ZMU8opZbknOh7lV2gDIxqkXp915pnqMZs0JFfTJa/sYeXNXKqNVUPSwgHVy/CT5Z2w2pncMGzESzSp7Z7d6ISUiH+ouUkjB1Krr6XMN0F28Rw0QBjVpRsYspsrrKjGgN8NUEZRSn1Ne2MHCQ7Zw3Kg/DZGqANmDlskWKevxlHcnob2njX8WAjdlHyh2LExiDzpCZgyhgqdf5AqNTbkafUT0JXEcbmm0m2fY45qc3QEnt75CrPfHHOMOjXBM8SnsiKNQ+QQzyDMPcdC1o6KUqdUzfCMLTEKUTw+Q2xLe160p1zNXynPkuPAu6amIgw3Tn8GNcG6Kdcw9b9Fup3F5cnI+grdVOEXac3um8Hb25/Wo3fy5ePP3WCzSf1tbhH4tWb5O2RMeAFHe+9ctdtfu9GPF9O2xsH00Wv9HNfmouoh912ZPKezHtrMx1k3NHJH2fAqWde0axgz7ssJuNrtmpkZn2+C0e09bEmDWtybsMBV33uueXXPEgDnac1eNtG12EvfNrpegdslmIdHH6HfYkx4S3h4jbKj/rhQi3fmEecc3EueYMs4YzF+yDq+h7Iq/LpBnNvN451bMHIxzTvWKZJchePLdSSYVcNekxmZHKBrKWBcpDUJ8+VEOSffD3piz9R0bXdT+AqCQ4HTZxcC7Jf+dKJ2vneFBVX9MBiRiftKr/BW3JmzJ9/z5SzJZLSqvkHqdjBKS15bU8iRvKxExDa5wCR6W6brCpmqrrveTIal7znxCn3ZNYhC6r4p/D3f2zQoGXhY1e5VKvatt2AsZX+O+VVFVvzDl1a6I7OoGsa5bgh+yFqMzPR66bbt+CFPHMW74d/W2Tfz5pAxnBhKSmuLCCU2hhL618xB25TlsMNdGCrc9O6WvsetjHQy42IvmTc8QXa9QOPwPIjGFWx8lfpVM1NmyJgDOtBZqspVaOzLHXAwy9o42pkflNlk+fl8dKUuL5zppjzKqkSizNOzT6t7D2vnMK8UTq2KOtu/KK8vyGYo2YVDYz3YbRdvb4v58KtVUaMJ3NTHgQpJsUxjtHdsmH7PXa3csLrv3Slzs3mVk/SdzE/q1dFzwCSazUHYVApOxxn/upYEKW9e9I6varnpbLFgIIgEirQowXnVfF+2PVYdifzCNw9XFzFZ95VRhzaxKEMR/Toy3lsNafyCN7Z6Qh7pLlmsQRFVjGEqKCF9C0xrsDWFGH4JK5xcvcV3+c2iijAsfpscE+ZVH10s2VMGBRjuRG7QVxUEZ+WjAvgZlru3kolrxC+9IRY3Q8EE7xQF3dfOBC9DzluBisA5f/dB8hE2ToZHGRLJC8XKfiAOPoapHOGZcTY31e9rx8DFsCVLQNA/bxqstJQQ8DCcyjN33XMsVS0Vg4NmeJjJDMUvYpsD0FdDEEiGJROH/Lj0/B72JO0aFEMOzVNV9C7FCi+SIlDAGSZioiUCnetDTHsSTBrKcFmTxrx7VbImmyAUbdYwhq3axIK6ewv7t+k+CDsCpw6b4bxsabkUojSzNrb+IG15o/0ZFU0dk2Ea1Xtah91qq2IegMVQwUVaNqPCIIXhRk2P3xZYJxLP8GOgrNP2+AhoaoQzHKwU9v5x4mfxhGCGk0Bt5x/dfipLC2XoB+rbxPV7S2kMfVf5idVf9FeJFIaTXnMa4nTXH6IZHqSF8SVh7LeCGHonscOxUXfaXNDZ74QwtDeVBJxSYcW/5yKOFYcxG/j6bui4raSG0oZSGDZTyPifQZPn2AsvvPDCCy/8/+J/KdS5NqlYF0IAAAAASUVORK5CYII=">
            <a:extLst>
              <a:ext uri="{FF2B5EF4-FFF2-40B4-BE49-F238E27FC236}">
                <a16:creationId xmlns:a16="http://schemas.microsoft.com/office/drawing/2014/main" id="{96911ABE-DC9E-4E41-8098-A23EA4E9F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67" y="4689889"/>
            <a:ext cx="886363" cy="8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209061-0A7F-420A-88E8-60BA8749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830" y="4894359"/>
            <a:ext cx="1264602" cy="6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868856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Demo Vanishing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7599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1E39-A158-468F-B8F9-E26392EFBE3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01/08/2019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01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sz="quarter" idx="14"/>
            <p:extLst/>
          </p:nvPr>
        </p:nvGraphicFramePr>
        <p:xfrm>
          <a:off x="389907" y="2009775"/>
          <a:ext cx="8301656" cy="4193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0828">
                  <a:extLst>
                    <a:ext uri="{9D8B030D-6E8A-4147-A177-3AD203B41FA5}">
                      <a16:colId xmlns:a16="http://schemas.microsoft.com/office/drawing/2014/main" val="2263013011"/>
                    </a:ext>
                  </a:extLst>
                </a:gridCol>
                <a:gridCol w="4150828">
                  <a:extLst>
                    <a:ext uri="{9D8B030D-6E8A-4147-A177-3AD203B41FA5}">
                      <a16:colId xmlns:a16="http://schemas.microsoft.com/office/drawing/2014/main" val="3235491013"/>
                    </a:ext>
                  </a:extLst>
                </a:gridCol>
              </a:tblGrid>
              <a:tr h="3418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</a:t>
                      </a:r>
                    </a:p>
                  </a:txBody>
                  <a:tcPr>
                    <a:solidFill>
                      <a:srgbClr val="FF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057828"/>
                  </a:ext>
                </a:extLst>
              </a:tr>
              <a:tr h="382797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07575"/>
                  </a:ext>
                </a:extLst>
              </a:tr>
            </a:tbl>
          </a:graphicData>
        </a:graphic>
      </p:graphicFrame>
      <p:sp>
        <p:nvSpPr>
          <p:cNvPr id="44" name="Oval 43"/>
          <p:cNvSpPr/>
          <p:nvPr/>
        </p:nvSpPr>
        <p:spPr>
          <a:xfrm>
            <a:off x="1311118" y="3876133"/>
            <a:ext cx="6478154" cy="2135288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Probabilistic Models</a:t>
            </a:r>
          </a:p>
        </p:txBody>
      </p:sp>
      <p:sp>
        <p:nvSpPr>
          <p:cNvPr id="43" name="Oval 42"/>
          <p:cNvSpPr/>
          <p:nvPr/>
        </p:nvSpPr>
        <p:spPr>
          <a:xfrm>
            <a:off x="1372670" y="2225743"/>
            <a:ext cx="6478154" cy="2602857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rgbClr val="FF0000"/>
                </a:solidFill>
                <a:effectLst>
                  <a:glow rad="101600">
                    <a:schemeClr val="bg1">
                      <a:alpha val="40000"/>
                    </a:schemeClr>
                  </a:glow>
                </a:effectLst>
              </a:rPr>
              <a:t>Neural Networks</a:t>
            </a:r>
          </a:p>
        </p:txBody>
      </p:sp>
      <p:sp>
        <p:nvSpPr>
          <p:cNvPr id="45" name="Oval 44"/>
          <p:cNvSpPr/>
          <p:nvPr/>
        </p:nvSpPr>
        <p:spPr>
          <a:xfrm>
            <a:off x="482885" y="2225743"/>
            <a:ext cx="2107347" cy="3977770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978363" y="2212897"/>
            <a:ext cx="2107347" cy="3977770"/>
          </a:xfrm>
          <a:prstGeom prst="ellipse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2510498" y="2183614"/>
            <a:ext cx="3618151" cy="3977770"/>
          </a:xfrm>
          <a:prstGeom prst="ellipse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36000" bIns="36000" rtlCol="0" anchor="b" anchorCtr="0"/>
          <a:lstStyle/>
          <a:p>
            <a:pPr algn="ctr"/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6083" y="2545059"/>
            <a:ext cx="78899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boosting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20654" y="3195380"/>
            <a:ext cx="9541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perceptron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2864708" y="3479192"/>
            <a:ext cx="9300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A</a:t>
            </a:r>
            <a:r>
              <a:rPr lang="id-ID" sz="1100" dirty="0"/>
              <a:t>uto</a:t>
            </a:r>
            <a:r>
              <a:rPr lang="en-US" sz="1100" dirty="0"/>
              <a:t>E</a:t>
            </a:r>
            <a:r>
              <a:rPr lang="id-ID" sz="1100" dirty="0"/>
              <a:t>ncoder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176802" y="4124025"/>
            <a:ext cx="13260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R</a:t>
            </a:r>
            <a:r>
              <a:rPr lang="id-ID" sz="1100" dirty="0"/>
              <a:t>estricted </a:t>
            </a:r>
          </a:p>
          <a:p>
            <a:pPr algn="ctr"/>
            <a:r>
              <a:rPr lang="en-US" sz="1100" dirty="0"/>
              <a:t>B</a:t>
            </a:r>
            <a:r>
              <a:rPr lang="id-ID" sz="1100" dirty="0"/>
              <a:t>oltzmann </a:t>
            </a:r>
            <a:r>
              <a:rPr lang="en-US" sz="1100" dirty="0"/>
              <a:t>M</a:t>
            </a:r>
            <a:r>
              <a:rPr lang="id-ID" sz="1100" dirty="0"/>
              <a:t>achine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547853" y="3948229"/>
            <a:ext cx="495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SVM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23244" y="4615002"/>
            <a:ext cx="1208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Sparse Coding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19019" y="5300613"/>
            <a:ext cx="1252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Gaussian </a:t>
            </a:r>
          </a:p>
          <a:p>
            <a:pPr algn="ctr"/>
            <a:r>
              <a:rPr lang="en-US" sz="1100" dirty="0"/>
              <a:t>Mixture Models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3474" y="5818095"/>
            <a:ext cx="1140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Decision Tree</a:t>
            </a:r>
          </a:p>
        </p:txBody>
      </p:sp>
      <p:sp>
        <p:nvSpPr>
          <p:cNvPr id="18" name="Oval 17"/>
          <p:cNvSpPr/>
          <p:nvPr/>
        </p:nvSpPr>
        <p:spPr>
          <a:xfrm>
            <a:off x="1156670" y="2383188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89707" y="2996588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21739" y="329123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29758" y="4087923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819736" y="441215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37153" y="5107943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35502" y="5602569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85341" y="3740162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46293" y="3479192"/>
            <a:ext cx="5437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D-AE</a:t>
            </a:r>
          </a:p>
        </p:txBody>
      </p:sp>
      <p:sp>
        <p:nvSpPr>
          <p:cNvPr id="28" name="Oval 27"/>
          <p:cNvSpPr/>
          <p:nvPr/>
        </p:nvSpPr>
        <p:spPr>
          <a:xfrm>
            <a:off x="5304644" y="329123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77703" y="4302751"/>
            <a:ext cx="8435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D</a:t>
            </a:r>
            <a:r>
              <a:rPr lang="id-ID" sz="1100" dirty="0"/>
              <a:t>eep </a:t>
            </a:r>
            <a:r>
              <a:rPr lang="en-US" sz="1100" dirty="0"/>
              <a:t>B</a:t>
            </a:r>
            <a:r>
              <a:rPr lang="id-ID" sz="1100" dirty="0"/>
              <a:t>elief</a:t>
            </a:r>
          </a:p>
          <a:p>
            <a:pPr algn="ctr"/>
            <a:r>
              <a:rPr lang="en-US" sz="1100" dirty="0"/>
              <a:t>N</a:t>
            </a:r>
            <a:r>
              <a:rPr lang="id-ID" sz="1100" dirty="0"/>
              <a:t>etwork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5211413" y="4312902"/>
            <a:ext cx="13260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D</a:t>
            </a:r>
            <a:r>
              <a:rPr lang="id-ID" sz="1100" dirty="0"/>
              <a:t>eep </a:t>
            </a:r>
          </a:p>
          <a:p>
            <a:pPr algn="ctr"/>
            <a:r>
              <a:rPr lang="en-US" sz="1100" dirty="0"/>
              <a:t>B</a:t>
            </a:r>
            <a:r>
              <a:rPr lang="id-ID" sz="1100" dirty="0"/>
              <a:t>oltzmann </a:t>
            </a:r>
            <a:r>
              <a:rPr lang="en-US" sz="1100" dirty="0"/>
              <a:t>M</a:t>
            </a:r>
            <a:r>
              <a:rPr lang="id-ID" sz="1100" dirty="0"/>
              <a:t>achine</a:t>
            </a:r>
            <a:endParaRPr lang="en-US" sz="1100" dirty="0"/>
          </a:p>
        </p:txBody>
      </p:sp>
      <p:sp>
        <p:nvSpPr>
          <p:cNvPr id="31" name="Oval 30"/>
          <p:cNvSpPr/>
          <p:nvPr/>
        </p:nvSpPr>
        <p:spPr>
          <a:xfrm>
            <a:off x="4791451" y="402549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766412" y="402549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63145" y="5028584"/>
            <a:ext cx="7970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BayesNP</a:t>
            </a:r>
            <a:endParaRPr lang="en-US" sz="1100" dirty="0"/>
          </a:p>
        </p:txBody>
      </p:sp>
      <p:sp>
        <p:nvSpPr>
          <p:cNvPr id="34" name="Oval 33"/>
          <p:cNvSpPr/>
          <p:nvPr/>
        </p:nvSpPr>
        <p:spPr>
          <a:xfrm>
            <a:off x="5314471" y="4947556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665242" y="5496389"/>
            <a:ext cx="3850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100" dirty="0"/>
              <a:t>ΣΠ</a:t>
            </a:r>
            <a:endParaRPr lang="en-US" sz="1100" dirty="0"/>
          </a:p>
        </p:txBody>
      </p:sp>
      <p:sp>
        <p:nvSpPr>
          <p:cNvPr id="36" name="Oval 35"/>
          <p:cNvSpPr/>
          <p:nvPr/>
        </p:nvSpPr>
        <p:spPr>
          <a:xfrm>
            <a:off x="6749763" y="5281561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57953" y="2868589"/>
            <a:ext cx="9428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Neural Net</a:t>
            </a:r>
          </a:p>
        </p:txBody>
      </p:sp>
      <p:sp>
        <p:nvSpPr>
          <p:cNvPr id="38" name="Oval 37"/>
          <p:cNvSpPr/>
          <p:nvPr/>
        </p:nvSpPr>
        <p:spPr>
          <a:xfrm>
            <a:off x="6918689" y="2655405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56778" y="3408564"/>
            <a:ext cx="4940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RNN</a:t>
            </a:r>
          </a:p>
        </p:txBody>
      </p:sp>
      <p:sp>
        <p:nvSpPr>
          <p:cNvPr id="40" name="Oval 39"/>
          <p:cNvSpPr/>
          <p:nvPr/>
        </p:nvSpPr>
        <p:spPr>
          <a:xfrm>
            <a:off x="7493094" y="3195380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822312" y="3809307"/>
            <a:ext cx="8867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Conv. Net</a:t>
            </a:r>
          </a:p>
        </p:txBody>
      </p:sp>
      <p:sp>
        <p:nvSpPr>
          <p:cNvPr id="42" name="Oval 41"/>
          <p:cNvSpPr/>
          <p:nvPr/>
        </p:nvSpPr>
        <p:spPr>
          <a:xfrm>
            <a:off x="7154995" y="3596123"/>
            <a:ext cx="216000" cy="2148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8011" y="4999715"/>
            <a:ext cx="115608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supervised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355368" y="4973784"/>
            <a:ext cx="115608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supervised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50400" y="5785608"/>
            <a:ext cx="138371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0714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9" grpId="0" animBg="1"/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Timeline</a:t>
            </a:r>
            <a:endParaRPr lang="id-ID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7407-40DC-43DF-A05E-9A1112409F9B}" type="datetime1">
              <a:rPr lang="id-ID" smtClean="0"/>
              <a:t>01/08/2019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Classification: K-Nearest Neighbor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18" b="17003"/>
          <a:stretch/>
        </p:blipFill>
        <p:spPr>
          <a:xfrm>
            <a:off x="184232" y="1657684"/>
            <a:ext cx="8815388" cy="2760930"/>
          </a:xfrm>
        </p:spPr>
      </p:pic>
      <p:sp>
        <p:nvSpPr>
          <p:cNvPr id="12" name="Rounded Rectangle 11"/>
          <p:cNvSpPr/>
          <p:nvPr/>
        </p:nvSpPr>
        <p:spPr>
          <a:xfrm>
            <a:off x="5060515" y="1657684"/>
            <a:ext cx="3939104" cy="2964420"/>
          </a:xfrm>
          <a:prstGeom prst="roundRect">
            <a:avLst>
              <a:gd name="adj" fmla="val 3590"/>
            </a:avLst>
          </a:prstGeom>
          <a:solidFill>
            <a:srgbClr val="FFFF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60515" y="1657684"/>
            <a:ext cx="0" cy="42170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92652" y="1657684"/>
            <a:ext cx="0" cy="4217023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36352" y="5275764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/>
              <a:t>Deep Neural Network</a:t>
            </a:r>
          </a:p>
          <a:p>
            <a:pPr algn="r"/>
            <a:r>
              <a:rPr lang="en-GB" sz="1200" dirty="0" err="1"/>
              <a:t>mulai</a:t>
            </a:r>
            <a:r>
              <a:rPr lang="en-GB" sz="1200" dirty="0"/>
              <a:t> </a:t>
            </a:r>
            <a:r>
              <a:rPr lang="en-GB" sz="1200" dirty="0" err="1"/>
              <a:t>ditemukan</a:t>
            </a:r>
            <a:endParaRPr lang="id-ID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868489" y="5219680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dirty="0"/>
              <a:t>Deep Neural Network</a:t>
            </a:r>
          </a:p>
          <a:p>
            <a:pPr algn="r"/>
            <a:r>
              <a:rPr lang="en-GB" sz="1200" dirty="0" err="1"/>
              <a:t>mulai</a:t>
            </a:r>
            <a:r>
              <a:rPr lang="en-GB" sz="1200" dirty="0"/>
              <a:t> </a:t>
            </a:r>
            <a:r>
              <a:rPr lang="en-GB" sz="1200" dirty="0" err="1"/>
              <a:t>terkenal</a:t>
            </a:r>
            <a:endParaRPr lang="id-ID" sz="1200" dirty="0"/>
          </a:p>
        </p:txBody>
      </p:sp>
    </p:spTree>
    <p:extLst>
      <p:ext uri="{BB962C8B-B14F-4D97-AF65-F5344CB8AC3E}">
        <p14:creationId xmlns:p14="http://schemas.microsoft.com/office/powerpoint/2010/main" val="307818560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Lonjakan Popularitas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4924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2622-3F98-4BCF-A2E0-D16E2F7D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338" y="406484"/>
            <a:ext cx="6616592" cy="854074"/>
          </a:xfrm>
        </p:spPr>
        <p:txBody>
          <a:bodyPr/>
          <a:lstStyle/>
          <a:p>
            <a:pPr algn="r"/>
            <a:r>
              <a:rPr lang="en-US" dirty="0"/>
              <a:t>ILSVRC Challenge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F50C3-20C1-4921-A5BE-E9143508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01/08/2019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C1BC-4099-4FFE-8B96-5A4EA8A2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BC0BF-34DC-4B49-967C-B5851B6F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" name="Picture 6" descr="http://www.image-net.org/challenges/LSVRC/2014/logo.jpg">
            <a:extLst>
              <a:ext uri="{FF2B5EF4-FFF2-40B4-BE49-F238E27FC236}">
                <a16:creationId xmlns:a16="http://schemas.microsoft.com/office/drawing/2014/main" id="{A22F11C7-68FC-40CC-A469-F1C1EDD9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2348" y="685883"/>
            <a:ext cx="21431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603E83E-57E7-4CE0-837C-65901BBFF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726568"/>
              </p:ext>
            </p:extLst>
          </p:nvPr>
        </p:nvGraphicFramePr>
        <p:xfrm>
          <a:off x="586740" y="1705560"/>
          <a:ext cx="7970520" cy="344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A6C7075-F314-41FF-81E2-9FBC71A29694}"/>
              </a:ext>
            </a:extLst>
          </p:cNvPr>
          <p:cNvSpPr/>
          <p:nvPr/>
        </p:nvSpPr>
        <p:spPr>
          <a:xfrm rot="16200000">
            <a:off x="-400917" y="2908161"/>
            <a:ext cx="1627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Classification error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25D9247C-A6EF-4795-925A-4D0BFA7B1865}"/>
              </a:ext>
            </a:extLst>
          </p:cNvPr>
          <p:cNvSpPr/>
          <p:nvPr/>
        </p:nvSpPr>
        <p:spPr>
          <a:xfrm>
            <a:off x="3394797" y="2370136"/>
            <a:ext cx="578228" cy="380309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CNN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680387-3B33-4766-9809-D079BAB7BF85}"/>
              </a:ext>
            </a:extLst>
          </p:cNvPr>
          <p:cNvSpPr/>
          <p:nvPr/>
        </p:nvSpPr>
        <p:spPr>
          <a:xfrm>
            <a:off x="7677100" y="4866344"/>
            <a:ext cx="731520" cy="29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6D22D24-8F6C-483A-BF5C-BD679EE3F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183992"/>
              </p:ext>
            </p:extLst>
          </p:nvPr>
        </p:nvGraphicFramePr>
        <p:xfrm>
          <a:off x="1326559" y="5128891"/>
          <a:ext cx="1462316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158">
                  <a:extLst>
                    <a:ext uri="{9D8B030D-6E8A-4147-A177-3AD203B41FA5}">
                      <a16:colId xmlns:a16="http://schemas.microsoft.com/office/drawing/2014/main" val="2703366780"/>
                    </a:ext>
                  </a:extLst>
                </a:gridCol>
                <a:gridCol w="731158">
                  <a:extLst>
                    <a:ext uri="{9D8B030D-6E8A-4147-A177-3AD203B41FA5}">
                      <a16:colId xmlns:a16="http://schemas.microsoft.com/office/drawing/2014/main" val="1551518733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Lin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Sanchez &amp; </a:t>
                      </a:r>
                      <a:r>
                        <a:rPr lang="en-US" sz="700" b="0" dirty="0" err="1"/>
                        <a:t>Peronin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HOG+LBP+SVM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FV+PQ+SVMs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9E594C5-11F2-4B05-ACC7-39669CE1B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853303"/>
              </p:ext>
            </p:extLst>
          </p:nvPr>
        </p:nvGraphicFramePr>
        <p:xfrm>
          <a:off x="5555914" y="5128890"/>
          <a:ext cx="2093865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955">
                  <a:extLst>
                    <a:ext uri="{9D8B030D-6E8A-4147-A177-3AD203B41FA5}">
                      <a16:colId xmlns:a16="http://schemas.microsoft.com/office/drawing/2014/main" val="1747140860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5364697"/>
                    </a:ext>
                  </a:extLst>
                </a:gridCol>
                <a:gridCol w="697955">
                  <a:extLst>
                    <a:ext uri="{9D8B030D-6E8A-4147-A177-3AD203B41FA5}">
                      <a16:colId xmlns:a16="http://schemas.microsoft.com/office/drawing/2014/main" val="2677699085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Shao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He et 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ResNet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ensemble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SENet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DC6E8A-A556-422D-96F4-50358A37A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22712"/>
              </p:ext>
            </p:extLst>
          </p:nvPr>
        </p:nvGraphicFramePr>
        <p:xfrm>
          <a:off x="2772871" y="5128891"/>
          <a:ext cx="2783044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5761">
                  <a:extLst>
                    <a:ext uri="{9D8B030D-6E8A-4147-A177-3AD203B41FA5}">
                      <a16:colId xmlns:a16="http://schemas.microsoft.com/office/drawing/2014/main" val="35692167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134381102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1714380396"/>
                    </a:ext>
                  </a:extLst>
                </a:gridCol>
                <a:gridCol w="695761">
                  <a:extLst>
                    <a:ext uri="{9D8B030D-6E8A-4147-A177-3AD203B41FA5}">
                      <a16:colId xmlns:a16="http://schemas.microsoft.com/office/drawing/2014/main" val="665266777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Krizhevsky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Zeliler</a:t>
                      </a:r>
                      <a:r>
                        <a:rPr lang="en-US" sz="700" b="0" dirty="0"/>
                        <a:t> &amp; </a:t>
                      </a:r>
                      <a:r>
                        <a:rPr lang="en-US" sz="700" b="0" dirty="0" err="1"/>
                        <a:t>Vergus</a:t>
                      </a:r>
                      <a:endParaRPr lang="en-US" sz="700" b="0"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Simonyan</a:t>
                      </a:r>
                      <a:r>
                        <a:rPr lang="en-US" sz="700" b="0" dirty="0"/>
                        <a:t> &amp; Zisserman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Szegedy</a:t>
                      </a:r>
                      <a:r>
                        <a:rPr lang="en-US" sz="700" b="0" dirty="0"/>
                        <a:t> et 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AlexNet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(ZF-Net)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(VGG)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/>
                        <a:t>(</a:t>
                      </a:r>
                      <a:r>
                        <a:rPr lang="en-US" sz="700" b="0" dirty="0" err="1"/>
                        <a:t>GoogLeNet</a:t>
                      </a:r>
                      <a:r>
                        <a:rPr lang="en-US" sz="700" b="0" dirty="0"/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12C22F8-8F15-424F-88AF-53FDDD3D8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242684"/>
              </p:ext>
            </p:extLst>
          </p:nvPr>
        </p:nvGraphicFramePr>
        <p:xfrm>
          <a:off x="7649781" y="5128891"/>
          <a:ext cx="786159" cy="4401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159">
                  <a:extLst>
                    <a:ext uri="{9D8B030D-6E8A-4147-A177-3AD203B41FA5}">
                      <a16:colId xmlns:a16="http://schemas.microsoft.com/office/drawing/2014/main" val="4128172199"/>
                    </a:ext>
                  </a:extLst>
                </a:gridCol>
              </a:tblGrid>
              <a:tr h="293425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err="1"/>
                        <a:t>Russakovsky</a:t>
                      </a:r>
                      <a:r>
                        <a:rPr lang="en-US" sz="700" b="0" dirty="0"/>
                        <a:t> </a:t>
                      </a:r>
                      <a:br>
                        <a:rPr lang="en-US" sz="700" b="0" dirty="0"/>
                      </a:br>
                      <a:r>
                        <a:rPr lang="en-US" sz="700" b="0" dirty="0"/>
                        <a:t>et al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828707"/>
                  </a:ext>
                </a:extLst>
              </a:tr>
              <a:tr h="146712">
                <a:tc>
                  <a:txBody>
                    <a:bodyPr/>
                    <a:lstStyle/>
                    <a:p>
                      <a:pPr algn="ctr"/>
                      <a:endParaRPr lang="en-US" sz="700" b="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83490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C9871A09-4A2A-4437-BFB8-99FE0A265919}"/>
              </a:ext>
            </a:extLst>
          </p:cNvPr>
          <p:cNvSpPr/>
          <p:nvPr/>
        </p:nvSpPr>
        <p:spPr>
          <a:xfrm>
            <a:off x="1214369" y="5896145"/>
            <a:ext cx="1612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dirty="0"/>
              <a:t>Traditional </a:t>
            </a:r>
          </a:p>
          <a:p>
            <a:pPr algn="ctr"/>
            <a:r>
              <a:rPr lang="id-ID" sz="1400" dirty="0"/>
              <a:t>Machine Learning</a:t>
            </a:r>
            <a:endParaRPr lang="en-US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B37472-0B26-4D35-939E-6451B8C2D2E4}"/>
              </a:ext>
            </a:extLst>
          </p:cNvPr>
          <p:cNvSpPr/>
          <p:nvPr/>
        </p:nvSpPr>
        <p:spPr>
          <a:xfrm>
            <a:off x="3041294" y="5918520"/>
            <a:ext cx="4799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400" dirty="0"/>
              <a:t>Deep Learning</a:t>
            </a:r>
            <a:endParaRPr lang="en-US" sz="1400" dirty="0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E34A048-EFA6-4453-B83A-F5F043DC5BD8}"/>
              </a:ext>
            </a:extLst>
          </p:cNvPr>
          <p:cNvSpPr/>
          <p:nvPr/>
        </p:nvSpPr>
        <p:spPr>
          <a:xfrm rot="5400000">
            <a:off x="1879120" y="4881791"/>
            <a:ext cx="238206" cy="1612678"/>
          </a:xfrm>
          <a:prstGeom prst="rightBrace">
            <a:avLst>
              <a:gd name="adj1" fmla="val 8333"/>
              <a:gd name="adj2" fmla="val 4756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60CED46-58CA-45B1-94B5-9345ECAA223A}"/>
              </a:ext>
            </a:extLst>
          </p:cNvPr>
          <p:cNvSpPr/>
          <p:nvPr/>
        </p:nvSpPr>
        <p:spPr>
          <a:xfrm rot="5400000">
            <a:off x="5072923" y="3316153"/>
            <a:ext cx="307777" cy="4799528"/>
          </a:xfrm>
          <a:prstGeom prst="rightBrace">
            <a:avLst>
              <a:gd name="adj1" fmla="val 8333"/>
              <a:gd name="adj2" fmla="val 4756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Bent Line with No Border 22">
            <a:extLst>
              <a:ext uri="{FF2B5EF4-FFF2-40B4-BE49-F238E27FC236}">
                <a16:creationId xmlns:a16="http://schemas.microsoft.com/office/drawing/2014/main" id="{67607469-5E14-4717-B73D-28B590238405}"/>
              </a:ext>
            </a:extLst>
          </p:cNvPr>
          <p:cNvSpPr/>
          <p:nvPr/>
        </p:nvSpPr>
        <p:spPr>
          <a:xfrm>
            <a:off x="6105039" y="3429000"/>
            <a:ext cx="995614" cy="507745"/>
          </a:xfrm>
          <a:prstGeom prst="callout2">
            <a:avLst>
              <a:gd name="adj1" fmla="val 80505"/>
              <a:gd name="adj2" fmla="val 88542"/>
              <a:gd name="adj3" fmla="val 80504"/>
              <a:gd name="adj4" fmla="val 521"/>
              <a:gd name="adj5" fmla="val 134137"/>
              <a:gd name="adj6" fmla="val -17493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sz="1100" dirty="0"/>
              <a:t>Mengalahkan manusia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092743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Chart bld="seriesEl"/>
        </p:bldSub>
      </p:bldGraphic>
      <p:bldGraphic spid="8" grpId="1" uiExpand="1">
        <p:bldSub>
          <a:bldChart bld="seriesEl"/>
        </p:bldSub>
      </p:bldGraphic>
      <p:bldP spid="10" grpId="0" animBg="1"/>
      <p:bldP spid="1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FCE4AC-5471-4B21-8ABE-95DE3719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83E97-5B60-4395-B3BC-1A872F0AA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Menyortir surat secara otomatis (pengenalan karakter tulisan tangan)</a:t>
            </a:r>
          </a:p>
          <a:p>
            <a:r>
              <a:rPr lang="id-ID"/>
              <a:t>Mendigitalkan buku dan surat kabar lama ke dalam format yang mudah dicari</a:t>
            </a:r>
          </a:p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68C51-DB11-4B26-BD12-6175D62C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616975-30F2-B74D-B90F-E83C4C9562E7}" type="datetime1">
              <a:rPr lang="en-US" smtClean="0"/>
              <a:pPr>
                <a:defRPr/>
              </a:pPr>
              <a:t>01-Aug-19</a:t>
            </a:fld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2F569F-6A2F-42C7-8EEB-129A014F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540D16-EBF5-0D44-A21F-B32E9F60957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7AF32-5B85-4953-99D6-81795388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58" y="2940515"/>
            <a:ext cx="3627600" cy="3020065"/>
          </a:xfrm>
          <a:prstGeom prst="rect">
            <a:avLst/>
          </a:prstGeom>
        </p:spPr>
      </p:pic>
      <p:pic>
        <p:nvPicPr>
          <p:cNvPr id="9" name="Picture 2" descr="http://karpathy.github.io/assets/rnn/house_generate.gif">
            <a:extLst>
              <a:ext uri="{FF2B5EF4-FFF2-40B4-BE49-F238E27FC236}">
                <a16:creationId xmlns:a16="http://schemas.microsoft.com/office/drawing/2014/main" id="{1AD79EC8-C1CF-4701-AF8D-2580FE0DE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305" y="2965399"/>
            <a:ext cx="3072719" cy="297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717940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1791</TotalTime>
  <Words>1534</Words>
  <Application>Microsoft Office PowerPoint</Application>
  <PresentationFormat>On-screen Show (4:3)</PresentationFormat>
  <Paragraphs>416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Arial</vt:lpstr>
      <vt:lpstr>ArialMT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Office Theme</vt:lpstr>
      <vt:lpstr>1_Office Theme</vt:lpstr>
      <vt:lpstr>2_Office Theme</vt:lpstr>
      <vt:lpstr>Packager Shell Object</vt:lpstr>
      <vt:lpstr>PowerPoint Presentation</vt:lpstr>
      <vt:lpstr>Pengantar Deep Learning</vt:lpstr>
      <vt:lpstr>Apa itu Deep Learning?</vt:lpstr>
      <vt:lpstr>Deep Learning</vt:lpstr>
      <vt:lpstr>Machine Learning</vt:lpstr>
      <vt:lpstr>Deep Learning Timeline</vt:lpstr>
      <vt:lpstr>Lonjakan Popularitas Deep Learning</vt:lpstr>
      <vt:lpstr>ILSVRC Challenge </vt:lpstr>
      <vt:lpstr>Character recognition</vt:lpstr>
      <vt:lpstr>Self-driving cars</vt:lpstr>
      <vt:lpstr>Machine Translation</vt:lpstr>
      <vt:lpstr>Alpha Go</vt:lpstr>
      <vt:lpstr>OpenAI Five</vt:lpstr>
      <vt:lpstr>Sunspring</vt:lpstr>
      <vt:lpstr>Lukisan seharga $432.000</vt:lpstr>
      <vt:lpstr>PowerPoint Presentation</vt:lpstr>
      <vt:lpstr>Mengapa Istilah Deep Learning itu Hadir?</vt:lpstr>
      <vt:lpstr>Mengingat Kembali Regresi Logistik</vt:lpstr>
      <vt:lpstr>Mengingat Kembali Regresi Logistik</vt:lpstr>
      <vt:lpstr>Mengingat Kembali Regresi Logistik</vt:lpstr>
      <vt:lpstr>Mengingat Kembali Regresi Logistik</vt:lpstr>
      <vt:lpstr>Mengingat Kembali Jaringan Saraf Tiruan</vt:lpstr>
      <vt:lpstr>Mengingat Kembali Jaringan Saraf Tiruan</vt:lpstr>
      <vt:lpstr>Mengingat Kembali Jaringan Saraf Tiruan</vt:lpstr>
      <vt:lpstr>Mengingat Kembali Jaringan Saraf Tiruan</vt:lpstr>
      <vt:lpstr>Mengingat Kembali Jaringan Saraf Tiruan</vt:lpstr>
      <vt:lpstr>Mengingat Kembali Jaringan Saraf Tiruan</vt:lpstr>
      <vt:lpstr>Mengingat Kembali Propagasi Balik</vt:lpstr>
      <vt:lpstr>Mengingat Kembali Propagasi Balik</vt:lpstr>
      <vt:lpstr>Mengingat Kembali Propagasi Balik</vt:lpstr>
      <vt:lpstr>Permasalahan pada JST</vt:lpstr>
      <vt:lpstr>Ketersediaan Data</vt:lpstr>
      <vt:lpstr>Keterbatasan Komputasi</vt:lpstr>
      <vt:lpstr>Keterbatasan Algoritma</vt:lpstr>
      <vt:lpstr>Keterbatasan Algoritma</vt:lpstr>
      <vt:lpstr>Keterbatasan Algoritma</vt:lpstr>
      <vt:lpstr>Hadirnya Deep Learning</vt:lpstr>
      <vt:lpstr>Layerwise Pre-Training</vt:lpstr>
      <vt:lpstr>Layerwise Pre-Training</vt:lpstr>
      <vt:lpstr>Layerwise Pre-Training</vt:lpstr>
      <vt:lpstr>Kemampuan Komputasi</vt:lpstr>
      <vt:lpstr>Kemampuan Komputasi</vt:lpstr>
      <vt:lpstr>Kemampuan Komputasi</vt:lpstr>
      <vt:lpstr>Ketersediaan Data</vt:lpstr>
      <vt:lpstr>More Data + Bigger Models</vt:lpstr>
      <vt:lpstr>Kolaborasi Tak Terbatas</vt:lpstr>
      <vt:lpstr>Demo Vanishing Gradient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Anditya Arifianto</cp:lastModifiedBy>
  <cp:revision>213</cp:revision>
  <dcterms:created xsi:type="dcterms:W3CDTF">2019-04-17T03:34:48Z</dcterms:created>
  <dcterms:modified xsi:type="dcterms:W3CDTF">2019-07-31T22:48:16Z</dcterms:modified>
</cp:coreProperties>
</file>